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  <p:sldMasterId id="2147483648" r:id="rId2"/>
  </p:sldMasterIdLst>
  <p:notesMasterIdLst>
    <p:notesMasterId r:id="rId22"/>
  </p:notesMasterIdLst>
  <p:sldIdLst>
    <p:sldId id="261" r:id="rId3"/>
    <p:sldId id="271" r:id="rId4"/>
    <p:sldId id="279" r:id="rId5"/>
    <p:sldId id="268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69" r:id="rId14"/>
    <p:sldId id="270" r:id="rId15"/>
    <p:sldId id="281" r:id="rId16"/>
    <p:sldId id="282" r:id="rId17"/>
    <p:sldId id="280" r:id="rId18"/>
    <p:sldId id="267" r:id="rId19"/>
    <p:sldId id="284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3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424" autoAdjust="0"/>
  </p:normalViewPr>
  <p:slideViewPr>
    <p:cSldViewPr snapToGrid="0" snapToObjects="1">
      <p:cViewPr varScale="1">
        <p:scale>
          <a:sx n="90" d="100"/>
          <a:sy n="90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F30C23-E01C-4CD5-BD76-78978FAA565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13B4E-1863-4753-A419-1372779DE4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73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13B4E-1863-4753-A419-1372779DE4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988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BE26C-4DD3-9E70-32CE-8132C83FA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A60CC4-9D26-EC92-CF54-7C06703DDB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33C287-7074-3C30-317E-A3AC9DAD4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3CE6DC-9684-96DA-24FD-56EE56933F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68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CED32-BEA6-6EDA-9767-6762102C2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9BD401-BE7A-E419-EC47-B8FC7410BA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6D2AB2-4800-5C5B-DD14-5A8CBA4711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DBA4A6-56CE-902C-39CA-F86BBA8771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782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9A70D-1481-7257-6B08-2F8106A3B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A148A8-6F3F-F44F-D98E-E8B7D7E74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22E1E1-45FC-EA27-6748-825E354B83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5412A-DA81-2A83-16B6-2B4780B96B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752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5ED9C-DA4E-BCE9-C3A4-9540781E9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432A06-E99A-D12F-401C-F4702CFC41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30D7BE-C805-E632-0BD8-0516843F80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D76D32-AE0E-64F5-8E8D-0CC3CDDF82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98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1AFF8-E48B-966A-EE38-EA266CF8A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3A8541-CA38-4A1A-9DBC-E9F9085030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66DA09-FB1B-3C7E-C206-547564B03D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7245B-D79B-E203-26B3-F7E731765A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773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08AF1-1BD9-47A0-2048-AF23C80DF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F87C0F-8025-801F-278A-882C155FF2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E14882-F435-20C6-438D-5345A3E054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84C99-D735-2DBB-1F47-BB1D780294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126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37DD6-AFED-7011-7B7C-2A13C30FE4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D9498D-4C37-1D07-106A-D534AE0FE0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BF43F8-F1EE-1CE9-5698-FEF38B76FB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A16BC6-8A9F-AFD2-70E0-426209EC63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937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027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92034-BE5A-EEB8-F796-528D113D0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7AFE78-A86B-659F-C235-C4A5BAF176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9EB634-CF88-A68C-27B0-9D6C444503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27A54A-C850-F2B8-3A40-899D9D8A62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529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14B66-ABB4-C7B7-88F6-E3CA647F2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2BC45F-8781-71C1-22B9-09CADDDED5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95E6C4-8BB2-0C59-C1C2-4A434DD201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68080F-B3EF-21BB-9ECF-199FF88404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91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6EA6F-8071-6DC0-5D27-421F4B9D2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F804D-68CC-1126-21EF-5CAB6AA58C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365B72-E4A2-D179-0287-48BF679B02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EFEB6-872C-481E-62F6-50A288F209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68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9E6F7-6C0C-50CA-B736-8B5C801A0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1D02D5-A1A0-9DC6-6725-907F02E863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512FE1-76EF-C1DC-DB7A-E81591A88F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12781-4A7E-874E-7CEB-D21A61654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65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E8DF2-DEF1-015B-686F-3B2B7FB56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114C3B-A7C8-1377-AFA2-0544829404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DD5037-8937-9943-0A11-20D331C6F8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A1C8D-F1A6-467A-2B62-E08D415E87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84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0A931-5A8F-3755-0F07-A58490C37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C347D7-3AFA-A306-947A-A12D0640BC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54176F-2023-1421-14B0-92B4404B9A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B277F-364F-0C46-55F1-DF7DBD6C33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19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0808C-2635-B0EF-43AF-BCDCF864F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3D3F13-A24E-2F4F-982F-E42726089B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E82B7B-7DD9-F8F3-7F9D-B516C468A8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816CB9-2F53-73A1-C46A-85B8A70A98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24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56ECA-F711-6909-3791-D52214F3B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98D3C1-41D7-0748-AFC4-893042501F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458A22-1220-353D-3A47-45E9174F36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19783F-3E26-3777-7157-CC27239B70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859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4C5CA-8A7C-2EDC-EE8A-9EEAF544D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BF26BE-A3EB-D683-5A93-E83DBBDE0E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03C9D4-63C0-0467-6684-56A987F40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140CB7-77B9-B3A7-DC7C-8DBD55DDCF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81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BF5CD-4ED4-9FC2-9AE9-32B73E221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B254A8-E08C-ABEC-5BC4-0585FA9E0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982964-C04B-F336-D6D1-40DDF788F0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16B5D-CF3F-8FA4-5308-851E781AED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90EC33-DDB8-4AA8-8922-87D33559496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9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warmgray">
    <p:bg>
      <p:bgPr>
        <a:solidFill>
          <a:srgbClr val="F4ED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942D2-B9E8-79AA-D43C-5D5769D49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35489"/>
            <a:ext cx="7886700" cy="1325563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24D95D28-FF81-6E95-0492-45FD45460C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598" y="6115757"/>
            <a:ext cx="1905002" cy="56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58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Content_Ri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29B0D-006C-8501-786C-D42799712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C234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97DC1A-7D55-B4D9-FE9A-C161EE7A796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50" y="1906588"/>
            <a:ext cx="7886700" cy="434975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 descr="University of Arizona Sonoran Center for Excellence in Disabilities Block A logo">
            <a:extLst>
              <a:ext uri="{FF2B5EF4-FFF2-40B4-BE49-F238E27FC236}">
                <a16:creationId xmlns:a16="http://schemas.microsoft.com/office/drawing/2014/main" id="{92D966D0-820E-1E31-2483-440805A9CD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598" y="6115757"/>
            <a:ext cx="1905002" cy="564445"/>
          </a:xfrm>
          <a:prstGeom prst="rect">
            <a:avLst/>
          </a:prstGeom>
        </p:spPr>
      </p:pic>
      <p:sp>
        <p:nvSpPr>
          <p:cNvPr id="3" name="object 8">
            <a:extLst>
              <a:ext uri="{FF2B5EF4-FFF2-40B4-BE49-F238E27FC236}">
                <a16:creationId xmlns:a16="http://schemas.microsoft.com/office/drawing/2014/main" id="{3734DBC9-DAC2-20D6-8E5C-F23DDC9EE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49806" y="6446883"/>
            <a:ext cx="3067050" cy="411114"/>
          </a:xfrm>
          <a:custGeom>
            <a:avLst/>
            <a:gdLst/>
            <a:ahLst/>
            <a:cxnLst/>
            <a:rect l="l" t="t" r="r" b="b"/>
            <a:pathLst>
              <a:path w="16230600" h="28575">
                <a:moveTo>
                  <a:pt x="16230598" y="28574"/>
                </a:moveTo>
                <a:lnTo>
                  <a:pt x="0" y="28574"/>
                </a:lnTo>
                <a:lnTo>
                  <a:pt x="0" y="0"/>
                </a:lnTo>
                <a:lnTo>
                  <a:pt x="16230598" y="0"/>
                </a:lnTo>
                <a:lnTo>
                  <a:pt x="16230598" y="28574"/>
                </a:lnTo>
                <a:close/>
              </a:path>
            </a:pathLst>
          </a:custGeom>
          <a:solidFill>
            <a:srgbClr val="007D84"/>
          </a:solidFill>
        </p:spPr>
        <p:txBody>
          <a:bodyPr wrap="square" lIns="0" tIns="0" rIns="0" bIns="0" rtlCol="0"/>
          <a:lstStyle/>
          <a:p>
            <a:endParaRPr sz="900"/>
          </a:p>
        </p:txBody>
      </p:sp>
    </p:spTree>
    <p:extLst>
      <p:ext uri="{BB962C8B-B14F-4D97-AF65-F5344CB8AC3E}">
        <p14:creationId xmlns:p14="http://schemas.microsoft.com/office/powerpoint/2010/main" val="3507398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Arizona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942D2-B9E8-79AA-D43C-5D5769D49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35489"/>
            <a:ext cx="78867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University of Arizona Sonoran Center for Excellence in Disabilities Block A logo">
            <a:extLst>
              <a:ext uri="{FF2B5EF4-FFF2-40B4-BE49-F238E27FC236}">
                <a16:creationId xmlns:a16="http://schemas.microsoft.com/office/drawing/2014/main" id="{BC6E4686-B0C9-1FAF-3A1E-10FEA4943C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6115757"/>
            <a:ext cx="1905000" cy="56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587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23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F9B391-4003-E0EB-DC83-33CBF3555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7A1B0-4871-B9D8-0B26-149E4E8BB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4573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4" r:id="rId2"/>
    <p:sldLayoutId id="214748367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https://www.azapse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mploymentFirst@Arizona.edu" TargetMode="External"/><Relationship Id="rId5" Type="http://schemas.openxmlformats.org/officeDocument/2006/relationships/hyperlink" Target="https://mailchi.mp/arizona/az-employment-first?mc_cid=9c974c4093&amp;mc_eid=a78cc32617" TargetMode="External"/><Relationship Id="rId4" Type="http://schemas.openxmlformats.org/officeDocument/2006/relationships/hyperlink" Target="https://sonorancenter.arizona.edu/events/employment-first-topics-tactics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onorancenter.arizona.edu/azemploymentfirst" TargetMode="External"/><Relationship Id="rId5" Type="http://schemas.openxmlformats.org/officeDocument/2006/relationships/hyperlink" Target="https://sonorancenter.arizona.edu/" TargetMode="External"/><Relationship Id="rId4" Type="http://schemas.openxmlformats.org/officeDocument/2006/relationships/hyperlink" Target="mailto:griffiths@arizona.ed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81CC63-DFCA-3819-900C-13C55AA993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7580" y="921716"/>
            <a:ext cx="4739866" cy="1692530"/>
          </a:xfrm>
        </p:spPr>
        <p:txBody>
          <a:bodyPr anchor="b">
            <a:normAutofit/>
          </a:bodyPr>
          <a:lstStyle/>
          <a:p>
            <a:pPr algn="l"/>
            <a:r>
              <a:rPr lang="en-US" dirty="0"/>
              <a:t>Debunking Myths in Employment First</a:t>
            </a:r>
            <a:endParaRPr lang="en-US" sz="42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4022220"/>
            <a:ext cx="611504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9190104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B3AAD9-E8DD-4097-EBDE-47FC364085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581" y="4541262"/>
            <a:ext cx="4266746" cy="1496123"/>
          </a:xfrm>
        </p:spPr>
        <p:txBody>
          <a:bodyPr anchor="t">
            <a:normAutofit fontScale="77500" lnSpcReduction="20000"/>
          </a:bodyPr>
          <a:lstStyle/>
          <a:p>
            <a:pPr algn="l"/>
            <a:r>
              <a:rPr lang="en-US" sz="2800" b="1" dirty="0">
                <a:solidFill>
                  <a:schemeClr val="bg1"/>
                </a:solidFill>
              </a:rPr>
              <a:t>Gina Griffith, MSW</a:t>
            </a:r>
          </a:p>
          <a:p>
            <a:pPr algn="l"/>
            <a:r>
              <a:rPr lang="en-US" sz="2800" b="1" dirty="0">
                <a:solidFill>
                  <a:schemeClr val="bg1"/>
                </a:solidFill>
              </a:rPr>
              <a:t>Employment First Coordinator</a:t>
            </a:r>
          </a:p>
          <a:p>
            <a:pPr algn="l"/>
            <a:r>
              <a:rPr lang="en-US" sz="2800" b="1" dirty="0">
                <a:solidFill>
                  <a:schemeClr val="bg1"/>
                </a:solidFill>
              </a:rPr>
              <a:t>Employment First Topics &amp; Tactics</a:t>
            </a:r>
          </a:p>
          <a:p>
            <a:pPr algn="l"/>
            <a:r>
              <a:rPr lang="en-US" sz="2800" b="1" dirty="0">
                <a:solidFill>
                  <a:schemeClr val="bg1"/>
                </a:solidFill>
              </a:rPr>
              <a:t>December 8, 2025</a:t>
            </a:r>
          </a:p>
        </p:txBody>
      </p:sp>
      <p:pic>
        <p:nvPicPr>
          <p:cNvPr id="6" name="Picture 5" descr="Employment First Logo 2025 ">
            <a:extLst>
              <a:ext uri="{FF2B5EF4-FFF2-40B4-BE49-F238E27FC236}">
                <a16:creationId xmlns:a16="http://schemas.microsoft.com/office/drawing/2014/main" id="{5C5F7B36-B6BA-9008-3087-F00895568B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430" y="1303867"/>
            <a:ext cx="3872266" cy="3872266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9143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72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A26326-B51A-DF24-B099-8E672739F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455318D-ABA8-2632-79DA-D054CEB17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 – Interactive Q7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8379AA1F-1561-D5BA-1572-15DC6092049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6B7F46E-DE30-415C-8ABD-9D2D82132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Employment First only applies to adults OR Employment First only applies in transition.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Answer – MYTH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Why – Employment First applies to everyone at every age.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08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ECD67C-15A0-E9D4-95C7-8D204BFEC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02CEB79-8CE3-B0E2-E4B1-951EF131A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 – Interactive Q8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2A492559-563A-002D-7EED-E123903FB5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EE4DB3F-11F9-3560-90AA-BF5273AE0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The only people who can make Employment First a reality are state leaders.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Answer – MYTH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Why – We are all responsible for advancing Employment First in Arizona.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82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A9994A-BBB0-2325-B16A-7ED7379D0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137680D2-B40E-9341-4C80-6FC26CA5A3D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C69CC946-6590-F13D-1E5E-4B54AE7A8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Group Discussion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E750EC4-D2AD-203A-AED9-440A67B3D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92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D52C724-A725-2C31-9920-C19D6A2F6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01945A-FA10-4C97-F153-32BCAAE85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b="1" dirty="0"/>
              <a:t>Group Discussion Topic 1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225266E3-6EC9-AECB-CAD2-C4F104C7B62E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28650" y="1690689"/>
            <a:ext cx="7343042" cy="4352925"/>
          </a:xfrm>
        </p:spPr>
        <p:txBody>
          <a:bodyPr anchor="t">
            <a:normAutofit/>
          </a:bodyPr>
          <a:lstStyle/>
          <a:p>
            <a:pPr marL="0" indent="0" defTabSz="457200">
              <a:buNone/>
            </a:pPr>
            <a:r>
              <a:rPr lang="en-US" b="1" kern="1200" dirty="0"/>
              <a:t>Understanding our beliefs &amp; expectations</a:t>
            </a:r>
          </a:p>
          <a:p>
            <a:pPr lvl="1" defTabSz="457200">
              <a:buFont typeface="Wingdings" panose="05000000000000000000" pitchFamily="2" charset="2"/>
              <a:buChar char="v"/>
            </a:pPr>
            <a:r>
              <a:rPr lang="en-US" dirty="0"/>
              <a:t>What messages about disability did you learn growing up?</a:t>
            </a:r>
          </a:p>
          <a:p>
            <a:pPr lvl="1" defTabSz="457200">
              <a:buFont typeface="Wingdings" panose="05000000000000000000" pitchFamily="2" charset="2"/>
              <a:buChar char="v"/>
            </a:pPr>
            <a:r>
              <a:rPr lang="en-US" kern="1200" dirty="0"/>
              <a:t>How do expectations (high or low</a:t>
            </a:r>
            <a:r>
              <a:rPr lang="en-US" dirty="0"/>
              <a:t>) influence </a:t>
            </a:r>
            <a:r>
              <a:rPr lang="en-US" kern="1200" dirty="0"/>
              <a:t>outcomes for people?</a:t>
            </a:r>
          </a:p>
          <a:p>
            <a:pPr lvl="1" defTabSz="457200">
              <a:buFont typeface="Wingdings" panose="05000000000000000000" pitchFamily="2" charset="2"/>
              <a:buChar char="v"/>
            </a:pPr>
            <a:r>
              <a:rPr lang="en-US" dirty="0"/>
              <a:t>What does strengths-based planning mean in employment services?</a:t>
            </a:r>
            <a:endParaRPr lang="en-US" kern="1200" dirty="0"/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9B0F02E0-0FAF-D3C5-7096-3725382F1C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340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84D3346-AF17-1045-A075-35A673C9F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89CEAB-2295-F379-A64B-1CF21BDCD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b="1" dirty="0"/>
              <a:t>Group Discussion Topic 2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1103531-A193-0AF4-5402-C696BB51A640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28650" y="1690689"/>
            <a:ext cx="7343042" cy="4352925"/>
          </a:xfrm>
        </p:spPr>
        <p:txBody>
          <a:bodyPr anchor="t">
            <a:normAutofit/>
          </a:bodyPr>
          <a:lstStyle/>
          <a:p>
            <a:pPr marL="0" indent="0" defTabSz="457200">
              <a:buNone/>
            </a:pPr>
            <a:r>
              <a:rPr lang="en-US" kern="1200" dirty="0"/>
              <a:t>Debunking Myths in Real Time</a:t>
            </a:r>
          </a:p>
          <a:p>
            <a:pPr lvl="1" defTabSz="457200">
              <a:buFont typeface="Wingdings" panose="05000000000000000000" pitchFamily="2" charset="2"/>
              <a:buChar char="v"/>
            </a:pPr>
            <a:r>
              <a:rPr lang="en-US" dirty="0"/>
              <a:t>What Employment First Myths do you hear most often in your communities?</a:t>
            </a:r>
          </a:p>
          <a:p>
            <a:pPr lvl="1" defTabSz="457200">
              <a:buFont typeface="Wingdings" panose="05000000000000000000" pitchFamily="2" charset="2"/>
              <a:buChar char="v"/>
            </a:pPr>
            <a:r>
              <a:rPr lang="en-US" kern="1200" dirty="0"/>
              <a:t>Why do you think these myths persist?</a:t>
            </a:r>
          </a:p>
          <a:p>
            <a:pPr lvl="1" defTabSz="457200">
              <a:buFont typeface="Wingdings" panose="05000000000000000000" pitchFamily="2" charset="2"/>
              <a:buChar char="v"/>
            </a:pPr>
            <a:r>
              <a:rPr lang="en-US" dirty="0"/>
              <a:t>How can respond when someone shares an inaccurate belief?</a:t>
            </a:r>
          </a:p>
          <a:p>
            <a:pPr lvl="2" defTabSz="457200">
              <a:buFont typeface="Wingdings" panose="05000000000000000000" pitchFamily="2" charset="2"/>
              <a:buChar char="v"/>
            </a:pPr>
            <a:r>
              <a:rPr lang="en-US" kern="1200" dirty="0"/>
              <a:t>Be sure to consider cultural respect.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111DC587-318E-F4EE-00B3-90BDC89D426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2838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60B3EDB-FA17-2983-6F9A-C2CFB720F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E00740-384F-A7AA-1864-01B44398A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b="1" dirty="0"/>
              <a:t>Group Discussion Q3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FF20FA2-1CF3-8916-5511-7517C9569BBD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28650" y="1690689"/>
            <a:ext cx="7343042" cy="4352925"/>
          </a:xfrm>
        </p:spPr>
        <p:txBody>
          <a:bodyPr anchor="t">
            <a:normAutofit/>
          </a:bodyPr>
          <a:lstStyle/>
          <a:p>
            <a:pPr marL="0" indent="0" defTabSz="457200">
              <a:buNone/>
            </a:pPr>
            <a:r>
              <a:rPr lang="en-US" kern="1200" dirty="0"/>
              <a:t>Shared Responsibility and Action</a:t>
            </a:r>
          </a:p>
          <a:p>
            <a:pPr lvl="1" defTabSz="457200">
              <a:buFont typeface="Wingdings" panose="05000000000000000000" pitchFamily="2" charset="2"/>
              <a:buChar char="v"/>
            </a:pPr>
            <a:r>
              <a:rPr lang="en-US" dirty="0"/>
              <a:t>What role can stakeholders (job seekers, families, schools, providers, employers, state agencies) play in promoting Employment First?</a:t>
            </a:r>
          </a:p>
          <a:p>
            <a:pPr lvl="1" defTabSz="457200">
              <a:buFont typeface="Wingdings" panose="05000000000000000000" pitchFamily="2" charset="2"/>
              <a:buChar char="v"/>
            </a:pPr>
            <a:r>
              <a:rPr lang="en-US" kern="1200" dirty="0"/>
              <a:t>What makes collaboration hard</a:t>
            </a:r>
            <a:r>
              <a:rPr lang="en-US" dirty="0"/>
              <a:t>, and how can we make it easier?</a:t>
            </a:r>
          </a:p>
          <a:p>
            <a:pPr lvl="1" defTabSz="457200">
              <a:buFont typeface="Wingdings" panose="05000000000000000000" pitchFamily="2" charset="2"/>
              <a:buChar char="v"/>
            </a:pPr>
            <a:r>
              <a:rPr lang="en-US" kern="1200" dirty="0"/>
              <a:t>What is one mindset shift or practical step that you can take after today’s session?</a:t>
            </a:r>
          </a:p>
        </p:txBody>
      </p:sp>
      <p:pic>
        <p:nvPicPr>
          <p:cNvPr id="3" name="Picture 2" descr="Employment First Logo 2025">
            <a:extLst>
              <a:ext uri="{FF2B5EF4-FFF2-40B4-BE49-F238E27FC236}">
                <a16:creationId xmlns:a16="http://schemas.microsoft.com/office/drawing/2014/main" id="{E9D58F7D-854A-7E11-E3E4-717278DC58F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924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6381B4-B298-48AA-7A30-722E808D2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EB34AB3A-7708-B1DF-685D-55134B2577C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DF897F2E-FF20-71A8-7600-8E27E22E2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Call to Action to advance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AZ employment first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2BD0182-5943-7A95-3C0C-33E7E1C743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46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62603C4-D115-0104-8CBE-5C6F51FDD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Call to Action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1E28325F-5D34-1BB9-7567-4203C2D088D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D8DDD48-0325-D9BF-B4E7-5D068824B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Share this webinar series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https://sonorancenter.arizona.edu/events/employment-first-topics-tactics</a:t>
            </a:r>
            <a:endParaRPr lang="en-US" dirty="0">
              <a:solidFill>
                <a:srgbClr val="00B0F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Subscribe to our quarterly EF newsletter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B0F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https://mailchi.mp/arizona/az-employment-first?mc_cid=9c974c4093&amp;mc_eid=a78cc32617</a:t>
            </a:r>
            <a:endParaRPr lang="en-US" dirty="0">
              <a:solidFill>
                <a:srgbClr val="00B0F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Email us to share your success stories, request a presentation, set up a meeting, or share a resource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B0F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EmploymentFirst@Arizona.edu</a:t>
            </a:r>
            <a:r>
              <a:rPr lang="en-US" dirty="0">
                <a:solidFill>
                  <a:srgbClr val="00B0F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Join AZ APSE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rgbClr val="00B0F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https://www.azapse.org/</a:t>
            </a:r>
            <a:r>
              <a:rPr lang="en-US" dirty="0">
                <a:solidFill>
                  <a:srgbClr val="00B0F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6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BD84C0-A1A3-10D0-0668-F3D91922A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44124879-35AE-4350-0E99-6B96A304CA6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5417C081-12C6-491D-616A-9BE807143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Questions/Discussion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E65890A-0AC2-F4B3-6B4D-55652813F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32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228EDE-1556-A08E-786F-26DE37EEE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B471E42-87D1-D60F-53F0-461EBB5DB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Thank you for your time!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BBAB9BD0-0C7D-6CCF-9FEF-C0FFE7DE29D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0ED2394-EF8E-2C11-B0E7-DE6331F08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" y="1600200"/>
            <a:ext cx="888111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bg1"/>
                </a:solidFill>
              </a:rPr>
              <a:t>Gina Griffiths, MSW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chemeClr val="bg1"/>
                </a:solidFill>
              </a:rPr>
              <a:t>Employment First Coordinator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chemeClr val="bg1"/>
                </a:solidFill>
              </a:rPr>
              <a:t>Sonoran Center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griffiths@arizona.edu</a:t>
            </a:r>
            <a:endParaRPr lang="en-US" sz="2800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rgbClr val="00B0F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https://sonorancenter.arizona.edu/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sz="2800" dirty="0">
                <a:solidFill>
                  <a:srgbClr val="00B0F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https://sonorancenter.arizona.edu/azemploymentfirst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924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1BF300-5697-9A1B-F999-1B4D0E0F9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1F6CA-9B98-6704-DDD9-8C92F3168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Plan for Today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AA7223A7-44F9-EEB6-479A-5A5F0180EA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7316DD-0714-4140-1AC8-8AFBD274F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 (interactive challenge)</a:t>
            </a:r>
          </a:p>
          <a:p>
            <a:r>
              <a:rPr lang="en-US" dirty="0">
                <a:solidFill>
                  <a:schemeClr val="bg1"/>
                </a:solidFill>
              </a:rPr>
              <a:t>Group Discussion</a:t>
            </a:r>
          </a:p>
          <a:p>
            <a:r>
              <a:rPr lang="en-US" dirty="0">
                <a:solidFill>
                  <a:schemeClr val="bg1"/>
                </a:solidFill>
              </a:rPr>
              <a:t>Call to Action to Advance AZ Employment First</a:t>
            </a:r>
          </a:p>
        </p:txBody>
      </p:sp>
    </p:spTree>
    <p:extLst>
      <p:ext uri="{BB962C8B-B14F-4D97-AF65-F5344CB8AC3E}">
        <p14:creationId xmlns:p14="http://schemas.microsoft.com/office/powerpoint/2010/main" val="178571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0FDD2C-DBEE-3BF5-1759-C803A762E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91BEC50B-2195-5A7B-6C4A-63A004726C9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EFEE6A-576A-D806-C605-C0CB71E5F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ADE2F-54D1-AEAB-B7E5-714709F205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9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3A7151-A429-1F02-CC0C-2BC8EDDB7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5AFC923-69E4-115A-5F81-2A6A1B307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 – Interactive Q1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3BDF668A-FCD9-AB6A-181B-0F99E31D11B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1C0694D-264B-9385-1407-25D5CDA1F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Not everyone with a disability can work in the community.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Answer – MYTH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Why – With the right supports, </a:t>
            </a:r>
            <a:r>
              <a:rPr lang="en-US" i="1" dirty="0">
                <a:solidFill>
                  <a:schemeClr val="bg1"/>
                </a:solidFill>
              </a:rPr>
              <a:t>everyone</a:t>
            </a:r>
            <a:r>
              <a:rPr lang="en-US" dirty="0">
                <a:solidFill>
                  <a:schemeClr val="bg1"/>
                </a:solidFill>
              </a:rPr>
              <a:t> can work!</a:t>
            </a:r>
          </a:p>
        </p:txBody>
      </p:sp>
    </p:spTree>
    <p:extLst>
      <p:ext uri="{BB962C8B-B14F-4D97-AF65-F5344CB8AC3E}">
        <p14:creationId xmlns:p14="http://schemas.microsoft.com/office/powerpoint/2010/main" val="231653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E94CCF-2310-FDC4-5288-0D429A5CF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0609A23D-495E-399E-CFA8-2A0CEBE8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 – Interactive Q2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2866D619-43C3-1D5A-2AF4-2F2957A11DC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DD6C7E3-3900-6B55-7B25-43F7E12A4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Employment First means people must work full time.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Answer – MYTH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Why – Employment is expected, but it is not one-size-fits-all.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07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424835-3D36-ED3F-46E8-683F93ECF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8197030-4BDC-7D4B-D5CB-0821AA2A1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 – Interactive Q3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15F81341-4D74-98B9-8CE6-4EDECFB2912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F9BD6EE-DECB-1DBC-B6BE-E20DB333F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People who receive benefits cannot work or they will lose their benefits.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Answer – MYTH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Why – Work Incentives help people work while maintaining benefits. </a:t>
            </a:r>
          </a:p>
        </p:txBody>
      </p:sp>
    </p:spTree>
    <p:extLst>
      <p:ext uri="{BB962C8B-B14F-4D97-AF65-F5344CB8AC3E}">
        <p14:creationId xmlns:p14="http://schemas.microsoft.com/office/powerpoint/2010/main" val="72541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9BACAD-CC0C-12DC-B7CB-3AB2DF65D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0B97863-3127-0174-1990-C08A28CAE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 – Interactive Q4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72D0588E-403A-37C8-9495-4E1ABEFB82A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6A9E631-8E66-D566-A86F-40F231264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People with disabilities should start thinking about work in high school or around age 16?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Answer – MYTH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Why – Employment First promotes planning in early childhood.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0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4DC611-7AD7-771B-9251-F1C801B3C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35D82BA-D0E7-A3DF-20D3-8FC6FA29C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 – Interactive Q5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21A35E04-1593-A54A-DBE7-73499165930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9E0FCD3-2944-D05F-E284-C9102EAF0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Employment in a sheltered workshop, or CBE, is not competitive, integrated employment.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Answer – FACT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Why – Workshops or work centers are not integrated and most often pay subminimum wages.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09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C234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C5E8DA-0CA5-B654-185D-F191A5499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A8C8DC1-2E52-11A9-7C4A-1B510923B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Myth or Fact? – Interactive Q6</a:t>
            </a:r>
          </a:p>
        </p:txBody>
      </p:sp>
      <p:pic>
        <p:nvPicPr>
          <p:cNvPr id="3" name="Picture 2" descr="Employment First Logo 2025 ">
            <a:extLst>
              <a:ext uri="{FF2B5EF4-FFF2-40B4-BE49-F238E27FC236}">
                <a16:creationId xmlns:a16="http://schemas.microsoft.com/office/drawing/2014/main" id="{06AF01BC-6F50-BEFC-31B1-71D706C539C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647" r="5128" b="-3"/>
          <a:stretch>
            <a:fillRect/>
          </a:stretch>
        </p:blipFill>
        <p:spPr>
          <a:xfrm>
            <a:off x="8087530" y="5435708"/>
            <a:ext cx="1142928" cy="1325564"/>
          </a:xfrm>
          <a:prstGeom prst="rect">
            <a:avLst/>
          </a:prstGeom>
          <a:noFill/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87A3439-6245-CED0-95C0-2C2C9CC90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Families, providers, state agencies, advocates and employers are all key partners in Employment First.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Answer – FACT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Why – Collaboration builds expectations, opportunities and consistent support.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3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Sonoran Center Brand">
      <a:dk1>
        <a:srgbClr val="0C234B"/>
      </a:dk1>
      <a:lt1>
        <a:sysClr val="window" lastClr="FFFFFF"/>
      </a:lt1>
      <a:dk2>
        <a:srgbClr val="1E5288"/>
      </a:dk2>
      <a:lt2>
        <a:srgbClr val="F4EDE5"/>
      </a:lt2>
      <a:accent1>
        <a:srgbClr val="E2E9EB"/>
      </a:accent1>
      <a:accent2>
        <a:srgbClr val="007D84"/>
      </a:accent2>
      <a:accent3>
        <a:srgbClr val="A5A5A5"/>
      </a:accent3>
      <a:accent4>
        <a:srgbClr val="A95C42"/>
      </a:accent4>
      <a:accent5>
        <a:srgbClr val="5B9BD5"/>
      </a:accent5>
      <a:accent6>
        <a:srgbClr val="70B865"/>
      </a:accent6>
      <a:hlink>
        <a:srgbClr val="AB0520"/>
      </a:hlink>
      <a:folHlink>
        <a:srgbClr val="AB0520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633</Words>
  <Application>Microsoft Office PowerPoint</Application>
  <PresentationFormat>On-screen Show (4:3)</PresentationFormat>
  <Paragraphs>113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Aptos</vt:lpstr>
      <vt:lpstr>Arial</vt:lpstr>
      <vt:lpstr>Calibri</vt:lpstr>
      <vt:lpstr>Courier New</vt:lpstr>
      <vt:lpstr>Wingdings</vt:lpstr>
      <vt:lpstr>Office Theme</vt:lpstr>
      <vt:lpstr>Office Theme</vt:lpstr>
      <vt:lpstr>Debunking Myths in Employment First</vt:lpstr>
      <vt:lpstr>Plan for Today</vt:lpstr>
      <vt:lpstr>Myth or fact?</vt:lpstr>
      <vt:lpstr>Myth or Fact? – Interactive Q1</vt:lpstr>
      <vt:lpstr>Myth or Fact? – Interactive Q2</vt:lpstr>
      <vt:lpstr>Myth or Fact? – Interactive Q3</vt:lpstr>
      <vt:lpstr>Myth or Fact? – Interactive Q4</vt:lpstr>
      <vt:lpstr>Myth or Fact? – Interactive Q5</vt:lpstr>
      <vt:lpstr>Myth or Fact? – Interactive Q6</vt:lpstr>
      <vt:lpstr>Myth or Fact? – Interactive Q7</vt:lpstr>
      <vt:lpstr>Myth or Fact? – Interactive Q8</vt:lpstr>
      <vt:lpstr>Group Discussion</vt:lpstr>
      <vt:lpstr>Group Discussion Topic 1</vt:lpstr>
      <vt:lpstr>Group Discussion Topic 2</vt:lpstr>
      <vt:lpstr>Group Discussion Q3</vt:lpstr>
      <vt:lpstr>Call to Action to advance  AZ employment first</vt:lpstr>
      <vt:lpstr>Call to Action</vt:lpstr>
      <vt:lpstr>Questions/Discussion</vt:lpstr>
      <vt:lpstr>Thank you for your time!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Makenna Thuringer</dc:creator>
  <cp:keywords/>
  <dc:description>generated using python-pptx</dc:description>
  <cp:lastModifiedBy>Thuringer, Makenna - (makennathuringer)</cp:lastModifiedBy>
  <cp:revision>5</cp:revision>
  <dcterms:created xsi:type="dcterms:W3CDTF">2013-01-27T09:14:16Z</dcterms:created>
  <dcterms:modified xsi:type="dcterms:W3CDTF">2026-04-22T18:06:50Z</dcterms:modified>
  <cp:category/>
</cp:coreProperties>
</file>