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78" r:id="rId3"/>
    <p:sldId id="273" r:id="rId4"/>
    <p:sldId id="282" r:id="rId5"/>
    <p:sldId id="259" r:id="rId6"/>
    <p:sldId id="283" r:id="rId7"/>
    <p:sldId id="287" r:id="rId8"/>
    <p:sldId id="284" r:id="rId9"/>
    <p:sldId id="285" r:id="rId10"/>
    <p:sldId id="288" r:id="rId11"/>
    <p:sldId id="286" r:id="rId12"/>
    <p:sldId id="289" r:id="rId13"/>
    <p:sldId id="281" r:id="rId14"/>
    <p:sldId id="290" r:id="rId15"/>
    <p:sldId id="258" r:id="rId16"/>
    <p:sldId id="268" r:id="rId17"/>
    <p:sldId id="271" r:id="rId18"/>
    <p:sldId id="265" r:id="rId19"/>
    <p:sldId id="277" r:id="rId20"/>
  </p:sldIdLst>
  <p:sldSz cx="18288000" cy="10287000"/>
  <p:notesSz cx="6858000" cy="9144000"/>
  <p:embeddedFontLst>
    <p:embeddedFont>
      <p:font typeface="Proxima Nova" panose="020B0604020202020204" charset="0"/>
      <p:regular r:id="rId22"/>
    </p:embeddedFont>
    <p:embeddedFont>
      <p:font typeface="Proxima Nova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B51B9-5323-4813-A1A1-55AEF3E013B7}" v="294" dt="2026-04-12T20:43:40.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82508" autoAdjust="0"/>
  </p:normalViewPr>
  <p:slideViewPr>
    <p:cSldViewPr>
      <p:cViewPr varScale="1">
        <p:scale>
          <a:sx n="61" d="100"/>
          <a:sy n="61" d="100"/>
        </p:scale>
        <p:origin x="354" y="90"/>
      </p:cViewPr>
      <p:guideLst>
        <p:guide orient="horz" pos="2160"/>
        <p:guide pos="2880"/>
      </p:guideLst>
    </p:cSldViewPr>
  </p:slideViewPr>
  <p:outlineViewPr>
    <p:cViewPr>
      <p:scale>
        <a:sx n="33" d="100"/>
        <a:sy n="33" d="100"/>
      </p:scale>
      <p:origin x="0" y="-210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iffiths, Gina - (griffiths)" userId="bc3b5ddd-68c8-4c21-a16f-cb86999b48e5" providerId="ADAL" clId="{96922D12-6800-44DB-8663-CDF32F8DD116}"/>
    <pc:docChg chg="undo custSel addSld delSld modSld sldOrd">
      <pc:chgData name="Griffiths, Gina - (griffiths)" userId="bc3b5ddd-68c8-4c21-a16f-cb86999b48e5" providerId="ADAL" clId="{96922D12-6800-44DB-8663-CDF32F8DD116}" dt="2026-04-13T16:43:45.822" v="3647" actId="20577"/>
      <pc:docMkLst>
        <pc:docMk/>
      </pc:docMkLst>
      <pc:sldChg chg="addSp delSp modSp mod modNotesTx">
        <pc:chgData name="Griffiths, Gina - (griffiths)" userId="bc3b5ddd-68c8-4c21-a16f-cb86999b48e5" providerId="ADAL" clId="{96922D12-6800-44DB-8663-CDF32F8DD116}" dt="2026-04-12T20:38:17.462" v="3559"/>
        <pc:sldMkLst>
          <pc:docMk/>
          <pc:sldMk cId="0" sldId="256"/>
        </pc:sldMkLst>
        <pc:spChg chg="mod">
          <ac:chgData name="Griffiths, Gina - (griffiths)" userId="bc3b5ddd-68c8-4c21-a16f-cb86999b48e5" providerId="ADAL" clId="{96922D12-6800-44DB-8663-CDF32F8DD116}" dt="2026-04-12T20:38:05.430" v="3554"/>
          <ac:spMkLst>
            <pc:docMk/>
            <pc:sldMk cId="0" sldId="256"/>
            <ac:spMk id="7" creationId="{00000000-0000-0000-0000-000000000000}"/>
          </ac:spMkLst>
        </pc:spChg>
        <pc:spChg chg="mod">
          <ac:chgData name="Griffiths, Gina - (griffiths)" userId="bc3b5ddd-68c8-4c21-a16f-cb86999b48e5" providerId="ADAL" clId="{96922D12-6800-44DB-8663-CDF32F8DD116}" dt="2026-04-11T00:42:39.128" v="926" actId="1076"/>
          <ac:spMkLst>
            <pc:docMk/>
            <pc:sldMk cId="0" sldId="256"/>
            <ac:spMk id="9" creationId="{00000000-0000-0000-0000-000000000000}"/>
          </ac:spMkLst>
        </pc:spChg>
        <pc:spChg chg="mod">
          <ac:chgData name="Griffiths, Gina - (griffiths)" userId="bc3b5ddd-68c8-4c21-a16f-cb86999b48e5" providerId="ADAL" clId="{96922D12-6800-44DB-8663-CDF32F8DD116}" dt="2026-04-12T20:38:11.423" v="3558"/>
          <ac:spMkLst>
            <pc:docMk/>
            <pc:sldMk cId="0" sldId="256"/>
            <ac:spMk id="10" creationId="{00000000-0000-0000-0000-000000000000}"/>
          </ac:spMkLst>
        </pc:spChg>
        <pc:spChg chg="mod">
          <ac:chgData name="Griffiths, Gina - (griffiths)" userId="bc3b5ddd-68c8-4c21-a16f-cb86999b48e5" providerId="ADAL" clId="{96922D12-6800-44DB-8663-CDF32F8DD116}" dt="2026-04-12T20:37:58.671" v="3550" actId="166"/>
          <ac:spMkLst>
            <pc:docMk/>
            <pc:sldMk cId="0" sldId="256"/>
            <ac:spMk id="11" creationId="{00000000-0000-0000-0000-000000000000}"/>
          </ac:spMkLst>
        </pc:spChg>
        <pc:spChg chg="add mod">
          <ac:chgData name="Griffiths, Gina - (griffiths)" userId="bc3b5ddd-68c8-4c21-a16f-cb86999b48e5" providerId="ADAL" clId="{96922D12-6800-44DB-8663-CDF32F8DD116}" dt="2026-04-12T20:38:17.462" v="3559"/>
          <ac:spMkLst>
            <pc:docMk/>
            <pc:sldMk cId="0" sldId="256"/>
            <ac:spMk id="13" creationId="{C893FB53-0A69-5ECE-631E-16AD1D9E89A0}"/>
          </ac:spMkLst>
        </pc:spChg>
      </pc:sldChg>
      <pc:sldChg chg="addSp modSp mod ord">
        <pc:chgData name="Griffiths, Gina - (griffiths)" userId="bc3b5ddd-68c8-4c21-a16f-cb86999b48e5" providerId="ADAL" clId="{96922D12-6800-44DB-8663-CDF32F8DD116}" dt="2026-04-12T20:41:14.257" v="3605"/>
        <pc:sldMkLst>
          <pc:docMk/>
          <pc:sldMk cId="0" sldId="258"/>
        </pc:sldMkLst>
        <pc:spChg chg="ord">
          <ac:chgData name="Griffiths, Gina - (griffiths)" userId="bc3b5ddd-68c8-4c21-a16f-cb86999b48e5" providerId="ADAL" clId="{96922D12-6800-44DB-8663-CDF32F8DD116}" dt="2026-04-10T01:45:23.489" v="637" actId="166"/>
          <ac:spMkLst>
            <pc:docMk/>
            <pc:sldMk cId="0" sldId="258"/>
            <ac:spMk id="2" creationId="{00000000-0000-0000-0000-000000000000}"/>
          </ac:spMkLst>
        </pc:spChg>
        <pc:spChg chg="add mod">
          <ac:chgData name="Griffiths, Gina - (griffiths)" userId="bc3b5ddd-68c8-4c21-a16f-cb86999b48e5" providerId="ADAL" clId="{96922D12-6800-44DB-8663-CDF32F8DD116}" dt="2026-04-10T01:44:58.962" v="635" actId="1076"/>
          <ac:spMkLst>
            <pc:docMk/>
            <pc:sldMk cId="0" sldId="258"/>
            <ac:spMk id="3" creationId="{BA910B28-277F-28D2-2025-875B6DF6F9DC}"/>
          </ac:spMkLst>
        </pc:spChg>
        <pc:spChg chg="mod">
          <ac:chgData name="Griffiths, Gina - (griffiths)" userId="bc3b5ddd-68c8-4c21-a16f-cb86999b48e5" providerId="ADAL" clId="{96922D12-6800-44DB-8663-CDF32F8DD116}" dt="2026-04-10T01:44:37.136" v="630" actId="1076"/>
          <ac:spMkLst>
            <pc:docMk/>
            <pc:sldMk cId="0" sldId="258"/>
            <ac:spMk id="4" creationId="{00000000-0000-0000-0000-000000000000}"/>
          </ac:spMkLst>
        </pc:spChg>
        <pc:spChg chg="mod">
          <ac:chgData name="Griffiths, Gina - (griffiths)" userId="bc3b5ddd-68c8-4c21-a16f-cb86999b48e5" providerId="ADAL" clId="{96922D12-6800-44DB-8663-CDF32F8DD116}" dt="2026-04-10T01:44:46.333" v="632" actId="1076"/>
          <ac:spMkLst>
            <pc:docMk/>
            <pc:sldMk cId="0" sldId="258"/>
            <ac:spMk id="6" creationId="{00000000-0000-0000-0000-000000000000}"/>
          </ac:spMkLst>
        </pc:spChg>
        <pc:spChg chg="mod">
          <ac:chgData name="Griffiths, Gina - (griffiths)" userId="bc3b5ddd-68c8-4c21-a16f-cb86999b48e5" providerId="ADAL" clId="{96922D12-6800-44DB-8663-CDF32F8DD116}" dt="2026-04-12T20:32:36.202" v="3402" actId="1076"/>
          <ac:spMkLst>
            <pc:docMk/>
            <pc:sldMk cId="0" sldId="258"/>
            <ac:spMk id="7" creationId="{00000000-0000-0000-0000-000000000000}"/>
          </ac:spMkLst>
        </pc:spChg>
        <pc:spChg chg="add mod">
          <ac:chgData name="Griffiths, Gina - (griffiths)" userId="bc3b5ddd-68c8-4c21-a16f-cb86999b48e5" providerId="ADAL" clId="{96922D12-6800-44DB-8663-CDF32F8DD116}" dt="2026-04-12T20:40:57.751" v="3593" actId="166"/>
          <ac:spMkLst>
            <pc:docMk/>
            <pc:sldMk cId="0" sldId="258"/>
            <ac:spMk id="8" creationId="{8C0A8358-50A7-4A49-F9BD-B386BDA31AF1}"/>
          </ac:spMkLst>
        </pc:spChg>
        <pc:spChg chg="mod">
          <ac:chgData name="Griffiths, Gina - (griffiths)" userId="bc3b5ddd-68c8-4c21-a16f-cb86999b48e5" providerId="ADAL" clId="{96922D12-6800-44DB-8663-CDF32F8DD116}" dt="2026-04-12T20:41:14.257" v="3605"/>
          <ac:spMkLst>
            <pc:docMk/>
            <pc:sldMk cId="0" sldId="258"/>
            <ac:spMk id="12" creationId="{00000000-0000-0000-0000-000000000000}"/>
          </ac:spMkLst>
        </pc:spChg>
        <pc:spChg chg="mod">
          <ac:chgData name="Griffiths, Gina - (griffiths)" userId="bc3b5ddd-68c8-4c21-a16f-cb86999b48e5" providerId="ADAL" clId="{96922D12-6800-44DB-8663-CDF32F8DD116}" dt="2026-04-10T01:49:10.658" v="733" actId="122"/>
          <ac:spMkLst>
            <pc:docMk/>
            <pc:sldMk cId="0" sldId="258"/>
            <ac:spMk id="13" creationId="{E5478AA0-4978-8CD7-A27B-5A3FF06074E9}"/>
          </ac:spMkLst>
        </pc:spChg>
        <pc:spChg chg="mod">
          <ac:chgData name="Griffiths, Gina - (griffiths)" userId="bc3b5ddd-68c8-4c21-a16f-cb86999b48e5" providerId="ADAL" clId="{96922D12-6800-44DB-8663-CDF32F8DD116}" dt="2026-04-12T20:41:05.234" v="3597"/>
          <ac:spMkLst>
            <pc:docMk/>
            <pc:sldMk cId="0" sldId="258"/>
            <ac:spMk id="14" creationId="{29006248-D7FA-FB00-D64E-52F555795100}"/>
          </ac:spMkLst>
        </pc:spChg>
        <pc:spChg chg="mod">
          <ac:chgData name="Griffiths, Gina - (griffiths)" userId="bc3b5ddd-68c8-4c21-a16f-cb86999b48e5" providerId="ADAL" clId="{96922D12-6800-44DB-8663-CDF32F8DD116}" dt="2026-04-12T20:41:09.383" v="3601"/>
          <ac:spMkLst>
            <pc:docMk/>
            <pc:sldMk cId="0" sldId="258"/>
            <ac:spMk id="16" creationId="{AB497537-3E06-CCAA-CB89-BB866B432EDC}"/>
          </ac:spMkLst>
        </pc:spChg>
      </pc:sldChg>
      <pc:sldChg chg="addSp delSp modSp mod ord modNotesTx">
        <pc:chgData name="Griffiths, Gina - (griffiths)" userId="bc3b5ddd-68c8-4c21-a16f-cb86999b48e5" providerId="ADAL" clId="{96922D12-6800-44DB-8663-CDF32F8DD116}" dt="2026-04-12T20:39:17.061" v="3571"/>
        <pc:sldMkLst>
          <pc:docMk/>
          <pc:sldMk cId="0" sldId="259"/>
        </pc:sldMkLst>
        <pc:spChg chg="mod">
          <ac:chgData name="Griffiths, Gina - (griffiths)" userId="bc3b5ddd-68c8-4c21-a16f-cb86999b48e5" providerId="ADAL" clId="{96922D12-6800-44DB-8663-CDF32F8DD116}" dt="2026-04-11T01:02:59.692" v="1528" actId="1076"/>
          <ac:spMkLst>
            <pc:docMk/>
            <pc:sldMk cId="0" sldId="259"/>
            <ac:spMk id="2" creationId="{00000000-0000-0000-0000-000000000000}"/>
          </ac:spMkLst>
        </pc:spChg>
        <pc:spChg chg="mod">
          <ac:chgData name="Griffiths, Gina - (griffiths)" userId="bc3b5ddd-68c8-4c21-a16f-cb86999b48e5" providerId="ADAL" clId="{96922D12-6800-44DB-8663-CDF32F8DD116}" dt="2026-04-11T01:13:12.868" v="1687" actId="14100"/>
          <ac:spMkLst>
            <pc:docMk/>
            <pc:sldMk cId="0" sldId="259"/>
            <ac:spMk id="3" creationId="{00000000-0000-0000-0000-000000000000}"/>
          </ac:spMkLst>
        </pc:spChg>
        <pc:spChg chg="add mod">
          <ac:chgData name="Griffiths, Gina - (griffiths)" userId="bc3b5ddd-68c8-4c21-a16f-cb86999b48e5" providerId="ADAL" clId="{96922D12-6800-44DB-8663-CDF32F8DD116}" dt="2026-04-12T20:39:07.275" v="3566"/>
          <ac:spMkLst>
            <pc:docMk/>
            <pc:sldMk cId="0" sldId="259"/>
            <ac:spMk id="8" creationId="{B0167BB0-0810-CF1A-C5D7-662692507912}"/>
          </ac:spMkLst>
        </pc:spChg>
        <pc:spChg chg="mod">
          <ac:chgData name="Griffiths, Gina - (griffiths)" userId="bc3b5ddd-68c8-4c21-a16f-cb86999b48e5" providerId="ADAL" clId="{96922D12-6800-44DB-8663-CDF32F8DD116}" dt="2026-04-12T20:39:17.061" v="3571"/>
          <ac:spMkLst>
            <pc:docMk/>
            <pc:sldMk cId="0" sldId="259"/>
            <ac:spMk id="9" creationId="{00000000-0000-0000-0000-000000000000}"/>
          </ac:spMkLst>
        </pc:spChg>
        <pc:spChg chg="mod">
          <ac:chgData name="Griffiths, Gina - (griffiths)" userId="bc3b5ddd-68c8-4c21-a16f-cb86999b48e5" providerId="ADAL" clId="{96922D12-6800-44DB-8663-CDF32F8DD116}" dt="2026-04-11T01:07:25.849" v="1606" actId="20577"/>
          <ac:spMkLst>
            <pc:docMk/>
            <pc:sldMk cId="0" sldId="259"/>
            <ac:spMk id="12" creationId="{2ACE1B20-3942-B48B-C5F9-53634022A2D9}"/>
          </ac:spMkLst>
        </pc:spChg>
        <pc:spChg chg="add mod">
          <ac:chgData name="Griffiths, Gina - (griffiths)" userId="bc3b5ddd-68c8-4c21-a16f-cb86999b48e5" providerId="ADAL" clId="{96922D12-6800-44DB-8663-CDF32F8DD116}" dt="2026-04-12T20:39:10.615" v="3570"/>
          <ac:spMkLst>
            <pc:docMk/>
            <pc:sldMk cId="0" sldId="259"/>
            <ac:spMk id="19" creationId="{A7961971-9D9E-B2E1-EECA-71F7DED0FADA}"/>
          </ac:spMkLst>
        </pc:spChg>
        <pc:picChg chg="add mod">
          <ac:chgData name="Griffiths, Gina - (griffiths)" userId="bc3b5ddd-68c8-4c21-a16f-cb86999b48e5" providerId="ADAL" clId="{96922D12-6800-44DB-8663-CDF32F8DD116}" dt="2026-04-12T20:36:16.526" v="3405" actId="962"/>
          <ac:picMkLst>
            <pc:docMk/>
            <pc:sldMk cId="0" sldId="259"/>
            <ac:picMk id="18" creationId="{3ECF9BC6-8F8C-06BE-AB48-ABA2893C29E3}"/>
          </ac:picMkLst>
        </pc:picChg>
      </pc:sldChg>
      <pc:sldChg chg="addSp delSp modSp mod ord">
        <pc:chgData name="Griffiths, Gina - (griffiths)" userId="bc3b5ddd-68c8-4c21-a16f-cb86999b48e5" providerId="ADAL" clId="{96922D12-6800-44DB-8663-CDF32F8DD116}" dt="2026-04-12T20:42:19.375" v="3644"/>
        <pc:sldMkLst>
          <pc:docMk/>
          <pc:sldMk cId="0" sldId="268"/>
        </pc:sldMkLst>
        <pc:spChg chg="add mod">
          <ac:chgData name="Griffiths, Gina - (griffiths)" userId="bc3b5ddd-68c8-4c21-a16f-cb86999b48e5" providerId="ADAL" clId="{96922D12-6800-44DB-8663-CDF32F8DD116}" dt="2026-04-12T20:28:12.017" v="3317" actId="14100"/>
          <ac:spMkLst>
            <pc:docMk/>
            <pc:sldMk cId="0" sldId="268"/>
            <ac:spMk id="4" creationId="{281C08F8-4FA4-17E6-BC41-97E272F4891C}"/>
          </ac:spMkLst>
        </pc:spChg>
        <pc:spChg chg="mod">
          <ac:chgData name="Griffiths, Gina - (griffiths)" userId="bc3b5ddd-68c8-4c21-a16f-cb86999b48e5" providerId="ADAL" clId="{96922D12-6800-44DB-8663-CDF32F8DD116}" dt="2026-04-10T01:41:37.590" v="605" actId="20577"/>
          <ac:spMkLst>
            <pc:docMk/>
            <pc:sldMk cId="0" sldId="268"/>
            <ac:spMk id="9" creationId="{00000000-0000-0000-0000-000000000000}"/>
          </ac:spMkLst>
        </pc:spChg>
        <pc:spChg chg="add del mod">
          <ac:chgData name="Griffiths, Gina - (griffiths)" userId="bc3b5ddd-68c8-4c21-a16f-cb86999b48e5" providerId="ADAL" clId="{96922D12-6800-44DB-8663-CDF32F8DD116}" dt="2026-04-12T20:42:19.375" v="3644"/>
          <ac:spMkLst>
            <pc:docMk/>
            <pc:sldMk cId="0" sldId="268"/>
            <ac:spMk id="10" creationId="{00000000-0000-0000-0000-000000000000}"/>
          </ac:spMkLst>
        </pc:spChg>
        <pc:spChg chg="mod">
          <ac:chgData name="Griffiths, Gina - (griffiths)" userId="bc3b5ddd-68c8-4c21-a16f-cb86999b48e5" providerId="ADAL" clId="{96922D12-6800-44DB-8663-CDF32F8DD116}" dt="2026-04-10T01:43:16.828" v="620" actId="20577"/>
          <ac:spMkLst>
            <pc:docMk/>
            <pc:sldMk cId="0" sldId="268"/>
            <ac:spMk id="11" creationId="{00000000-0000-0000-0000-000000000000}"/>
          </ac:spMkLst>
        </pc:spChg>
        <pc:spChg chg="mod">
          <ac:chgData name="Griffiths, Gina - (griffiths)" userId="bc3b5ddd-68c8-4c21-a16f-cb86999b48e5" providerId="ADAL" clId="{96922D12-6800-44DB-8663-CDF32F8DD116}" dt="2026-04-10T01:43:34.810" v="622" actId="20577"/>
          <ac:spMkLst>
            <pc:docMk/>
            <pc:sldMk cId="0" sldId="268"/>
            <ac:spMk id="12" creationId="{00000000-0000-0000-0000-000000000000}"/>
          </ac:spMkLst>
        </pc:spChg>
        <pc:spChg chg="mod">
          <ac:chgData name="Griffiths, Gina - (griffiths)" userId="bc3b5ddd-68c8-4c21-a16f-cb86999b48e5" providerId="ADAL" clId="{96922D12-6800-44DB-8663-CDF32F8DD116}" dt="2026-04-12T20:26:22.042" v="3281" actId="1076"/>
          <ac:spMkLst>
            <pc:docMk/>
            <pc:sldMk cId="0" sldId="268"/>
            <ac:spMk id="19" creationId="{00000000-0000-0000-0000-000000000000}"/>
          </ac:spMkLst>
        </pc:spChg>
        <pc:spChg chg="mod">
          <ac:chgData name="Griffiths, Gina - (griffiths)" userId="bc3b5ddd-68c8-4c21-a16f-cb86999b48e5" providerId="ADAL" clId="{96922D12-6800-44DB-8663-CDF32F8DD116}" dt="2026-04-12T20:41:44.256" v="3607"/>
          <ac:spMkLst>
            <pc:docMk/>
            <pc:sldMk cId="0" sldId="268"/>
            <ac:spMk id="24" creationId="{00000000-0000-0000-0000-000000000000}"/>
          </ac:spMkLst>
        </pc:spChg>
        <pc:spChg chg="mod">
          <ac:chgData name="Griffiths, Gina - (griffiths)" userId="bc3b5ddd-68c8-4c21-a16f-cb86999b48e5" providerId="ADAL" clId="{96922D12-6800-44DB-8663-CDF32F8DD116}" dt="2026-04-12T20:42:07.471" v="3642" actId="20577"/>
          <ac:spMkLst>
            <pc:docMk/>
            <pc:sldMk cId="0" sldId="268"/>
            <ac:spMk id="25" creationId="{37836BEC-56FF-1BF7-15D3-49BCB233489D}"/>
          </ac:spMkLst>
        </pc:spChg>
        <pc:grpChg chg="mod">
          <ac:chgData name="Griffiths, Gina - (griffiths)" userId="bc3b5ddd-68c8-4c21-a16f-cb86999b48e5" providerId="ADAL" clId="{96922D12-6800-44DB-8663-CDF32F8DD116}" dt="2026-04-12T20:26:37.268" v="3282" actId="1076"/>
          <ac:grpSpMkLst>
            <pc:docMk/>
            <pc:sldMk cId="0" sldId="268"/>
            <ac:grpSpMk id="18" creationId="{00000000-0000-0000-0000-000000000000}"/>
          </ac:grpSpMkLst>
        </pc:grpChg>
      </pc:sldChg>
      <pc:sldChg chg="delSp modSp del mod">
        <pc:chgData name="Griffiths, Gina - (griffiths)" userId="bc3b5ddd-68c8-4c21-a16f-cb86999b48e5" providerId="ADAL" clId="{96922D12-6800-44DB-8663-CDF32F8DD116}" dt="2026-04-12T20:28:58.509" v="3318" actId="2696"/>
        <pc:sldMkLst>
          <pc:docMk/>
          <pc:sldMk cId="0" sldId="270"/>
        </pc:sldMkLst>
      </pc:sldChg>
      <pc:sldChg chg="addSp modSp mod ord">
        <pc:chgData name="Griffiths, Gina - (griffiths)" userId="bc3b5ddd-68c8-4c21-a16f-cb86999b48e5" providerId="ADAL" clId="{96922D12-6800-44DB-8663-CDF32F8DD116}" dt="2026-04-12T20:43:20.383" v="3646"/>
        <pc:sldMkLst>
          <pc:docMk/>
          <pc:sldMk cId="0" sldId="271"/>
        </pc:sldMkLst>
        <pc:spChg chg="mod">
          <ac:chgData name="Griffiths, Gina - (griffiths)" userId="bc3b5ddd-68c8-4c21-a16f-cb86999b48e5" providerId="ADAL" clId="{96922D12-6800-44DB-8663-CDF32F8DD116}" dt="2026-04-12T20:43:09.768" v="3645" actId="962"/>
          <ac:spMkLst>
            <pc:docMk/>
            <pc:sldMk cId="0" sldId="271"/>
            <ac:spMk id="3" creationId="{00000000-0000-0000-0000-000000000000}"/>
          </ac:spMkLst>
        </pc:spChg>
        <pc:spChg chg="mod">
          <ac:chgData name="Griffiths, Gina - (griffiths)" userId="bc3b5ddd-68c8-4c21-a16f-cb86999b48e5" providerId="ADAL" clId="{96922D12-6800-44DB-8663-CDF32F8DD116}" dt="2026-04-12T20:43:20.383" v="3646"/>
          <ac:spMkLst>
            <pc:docMk/>
            <pc:sldMk cId="0" sldId="271"/>
            <ac:spMk id="17" creationId="{00000000-0000-0000-0000-000000000000}"/>
          </ac:spMkLst>
        </pc:spChg>
        <pc:spChg chg="add mod">
          <ac:chgData name="Griffiths, Gina - (griffiths)" userId="bc3b5ddd-68c8-4c21-a16f-cb86999b48e5" providerId="ADAL" clId="{96922D12-6800-44DB-8663-CDF32F8DD116}" dt="2026-04-10T01:39:48.923" v="546" actId="1076"/>
          <ac:spMkLst>
            <pc:docMk/>
            <pc:sldMk cId="0" sldId="271"/>
            <ac:spMk id="18" creationId="{A42C47DF-E259-652C-0F6D-A3EA7BA20917}"/>
          </ac:spMkLst>
        </pc:spChg>
      </pc:sldChg>
      <pc:sldChg chg="addSp delSp modSp mod ord modNotesTx">
        <pc:chgData name="Griffiths, Gina - (griffiths)" userId="bc3b5ddd-68c8-4c21-a16f-cb86999b48e5" providerId="ADAL" clId="{96922D12-6800-44DB-8663-CDF32F8DD116}" dt="2026-04-12T20:38:44.760" v="3561"/>
        <pc:sldMkLst>
          <pc:docMk/>
          <pc:sldMk cId="331835098" sldId="273"/>
        </pc:sldMkLst>
        <pc:spChg chg="mod">
          <ac:chgData name="Griffiths, Gina - (griffiths)" userId="bc3b5ddd-68c8-4c21-a16f-cb86999b48e5" providerId="ADAL" clId="{96922D12-6800-44DB-8663-CDF32F8DD116}" dt="2026-04-11T00:44:39.701" v="963" actId="1076"/>
          <ac:spMkLst>
            <pc:docMk/>
            <pc:sldMk cId="331835098" sldId="273"/>
            <ac:spMk id="3" creationId="{C7AD48F1-C7E4-A970-1176-FBC564008B10}"/>
          </ac:spMkLst>
        </pc:spChg>
        <pc:spChg chg="add mod">
          <ac:chgData name="Griffiths, Gina - (griffiths)" userId="bc3b5ddd-68c8-4c21-a16f-cb86999b48e5" providerId="ADAL" clId="{96922D12-6800-44DB-8663-CDF32F8DD116}" dt="2026-04-11T00:45:12.957" v="968" actId="14100"/>
          <ac:spMkLst>
            <pc:docMk/>
            <pc:sldMk cId="331835098" sldId="273"/>
            <ac:spMk id="4" creationId="{A71F2EE2-F615-C5E4-EFF4-08DD6740A558}"/>
          </ac:spMkLst>
        </pc:spChg>
        <pc:spChg chg="mod">
          <ac:chgData name="Griffiths, Gina - (griffiths)" userId="bc3b5ddd-68c8-4c21-a16f-cb86999b48e5" providerId="ADAL" clId="{96922D12-6800-44DB-8663-CDF32F8DD116}" dt="2026-04-11T00:43:48.142" v="955" actId="255"/>
          <ac:spMkLst>
            <pc:docMk/>
            <pc:sldMk cId="331835098" sldId="273"/>
            <ac:spMk id="10" creationId="{9B66175B-6341-0E72-A2C7-6E5E654F78F2}"/>
          </ac:spMkLst>
        </pc:spChg>
        <pc:spChg chg="mod">
          <ac:chgData name="Griffiths, Gina - (griffiths)" userId="bc3b5ddd-68c8-4c21-a16f-cb86999b48e5" providerId="ADAL" clId="{96922D12-6800-44DB-8663-CDF32F8DD116}" dt="2026-04-12T20:38:44.760" v="3561"/>
          <ac:spMkLst>
            <pc:docMk/>
            <pc:sldMk cId="331835098" sldId="273"/>
            <ac:spMk id="17" creationId="{8B104857-2711-926E-27D7-AB2E95EA70BA}"/>
          </ac:spMkLst>
        </pc:spChg>
      </pc:sldChg>
      <pc:sldChg chg="delSp modSp del mod">
        <pc:chgData name="Griffiths, Gina - (griffiths)" userId="bc3b5ddd-68c8-4c21-a16f-cb86999b48e5" providerId="ADAL" clId="{96922D12-6800-44DB-8663-CDF32F8DD116}" dt="2026-04-12T20:29:06.224" v="3320" actId="2696"/>
        <pc:sldMkLst>
          <pc:docMk/>
          <pc:sldMk cId="0" sldId="275"/>
        </pc:sldMkLst>
      </pc:sldChg>
      <pc:sldChg chg="modSp mod">
        <pc:chgData name="Griffiths, Gina - (griffiths)" userId="bc3b5ddd-68c8-4c21-a16f-cb86999b48e5" providerId="ADAL" clId="{96922D12-6800-44DB-8663-CDF32F8DD116}" dt="2026-04-10T01:50:35.936" v="837" actId="1076"/>
        <pc:sldMkLst>
          <pc:docMk/>
          <pc:sldMk cId="3187523529" sldId="277"/>
        </pc:sldMkLst>
        <pc:spChg chg="mod">
          <ac:chgData name="Griffiths, Gina - (griffiths)" userId="bc3b5ddd-68c8-4c21-a16f-cb86999b48e5" providerId="ADAL" clId="{96922D12-6800-44DB-8663-CDF32F8DD116}" dt="2026-04-10T01:50:29.192" v="836" actId="1076"/>
          <ac:spMkLst>
            <pc:docMk/>
            <pc:sldMk cId="3187523529" sldId="277"/>
            <ac:spMk id="7" creationId="{4376B2B9-538F-1592-8777-ED5B4950904D}"/>
          </ac:spMkLst>
        </pc:spChg>
        <pc:spChg chg="mod">
          <ac:chgData name="Griffiths, Gina - (griffiths)" userId="bc3b5ddd-68c8-4c21-a16f-cb86999b48e5" providerId="ADAL" clId="{96922D12-6800-44DB-8663-CDF32F8DD116}" dt="2026-04-10T01:50:35.936" v="837" actId="1076"/>
          <ac:spMkLst>
            <pc:docMk/>
            <pc:sldMk cId="3187523529" sldId="277"/>
            <ac:spMk id="10" creationId="{B40ECC20-9289-4922-5A9F-0BC66A0EA1ED}"/>
          </ac:spMkLst>
        </pc:spChg>
        <pc:spChg chg="mod">
          <ac:chgData name="Griffiths, Gina - (griffiths)" userId="bc3b5ddd-68c8-4c21-a16f-cb86999b48e5" providerId="ADAL" clId="{96922D12-6800-44DB-8663-CDF32F8DD116}" dt="2026-04-10T01:50:23.130" v="835" actId="14100"/>
          <ac:spMkLst>
            <pc:docMk/>
            <pc:sldMk cId="3187523529" sldId="277"/>
            <ac:spMk id="11" creationId="{CF3B0EFD-C729-6BED-85B2-3303114A7B3A}"/>
          </ac:spMkLst>
        </pc:spChg>
      </pc:sldChg>
      <pc:sldChg chg="addSp delSp modSp mod modNotesTx">
        <pc:chgData name="Griffiths, Gina - (griffiths)" userId="bc3b5ddd-68c8-4c21-a16f-cb86999b48e5" providerId="ADAL" clId="{96922D12-6800-44DB-8663-CDF32F8DD116}" dt="2026-04-12T20:38:38.273" v="3560"/>
        <pc:sldMkLst>
          <pc:docMk/>
          <pc:sldMk cId="3751212556" sldId="278"/>
        </pc:sldMkLst>
        <pc:spChg chg="mod">
          <ac:chgData name="Griffiths, Gina - (griffiths)" userId="bc3b5ddd-68c8-4c21-a16f-cb86999b48e5" providerId="ADAL" clId="{96922D12-6800-44DB-8663-CDF32F8DD116}" dt="2026-04-11T01:13:02.873" v="1686" actId="1076"/>
          <ac:spMkLst>
            <pc:docMk/>
            <pc:sldMk cId="3751212556" sldId="278"/>
            <ac:spMk id="10" creationId="{83E67F36-DF0F-D849-FB6A-98D0636BD636}"/>
          </ac:spMkLst>
        </pc:spChg>
        <pc:spChg chg="mod">
          <ac:chgData name="Griffiths, Gina - (griffiths)" userId="bc3b5ddd-68c8-4c21-a16f-cb86999b48e5" providerId="ADAL" clId="{96922D12-6800-44DB-8663-CDF32F8DD116}" dt="2026-04-12T20:38:38.273" v="3560"/>
          <ac:spMkLst>
            <pc:docMk/>
            <pc:sldMk cId="3751212556" sldId="278"/>
            <ac:spMk id="17" creationId="{E5B1ADB6-EC47-5423-E200-FD2285273781}"/>
          </ac:spMkLst>
        </pc:spChg>
        <pc:spChg chg="mod">
          <ac:chgData name="Griffiths, Gina - (griffiths)" userId="bc3b5ddd-68c8-4c21-a16f-cb86999b48e5" providerId="ADAL" clId="{96922D12-6800-44DB-8663-CDF32F8DD116}" dt="2026-04-12T20:29:26.980" v="3322" actId="1076"/>
          <ac:spMkLst>
            <pc:docMk/>
            <pc:sldMk cId="3751212556" sldId="278"/>
            <ac:spMk id="20" creationId="{C6AB0E02-A6B3-18E4-AB12-2A5CD14E9D1D}"/>
          </ac:spMkLst>
        </pc:spChg>
      </pc:sldChg>
      <pc:sldChg chg="add del">
        <pc:chgData name="Griffiths, Gina - (griffiths)" userId="bc3b5ddd-68c8-4c21-a16f-cb86999b48e5" providerId="ADAL" clId="{96922D12-6800-44DB-8663-CDF32F8DD116}" dt="2026-04-12T20:29:02.442" v="3319" actId="2696"/>
        <pc:sldMkLst>
          <pc:docMk/>
          <pc:sldMk cId="1491128214" sldId="279"/>
        </pc:sldMkLst>
      </pc:sldChg>
      <pc:sldChg chg="add del">
        <pc:chgData name="Griffiths, Gina - (griffiths)" userId="bc3b5ddd-68c8-4c21-a16f-cb86999b48e5" providerId="ADAL" clId="{96922D12-6800-44DB-8663-CDF32F8DD116}" dt="2026-04-12T20:29:09.716" v="3321" actId="2696"/>
        <pc:sldMkLst>
          <pc:docMk/>
          <pc:sldMk cId="1616500760" sldId="280"/>
        </pc:sldMkLst>
      </pc:sldChg>
      <pc:sldChg chg="addSp modSp add mod ord modNotesTx">
        <pc:chgData name="Griffiths, Gina - (griffiths)" userId="bc3b5ddd-68c8-4c21-a16f-cb86999b48e5" providerId="ADAL" clId="{96922D12-6800-44DB-8663-CDF32F8DD116}" dt="2026-04-12T20:40:27.269" v="3587"/>
        <pc:sldMkLst>
          <pc:docMk/>
          <pc:sldMk cId="296775279" sldId="281"/>
        </pc:sldMkLst>
        <pc:spChg chg="add mod">
          <ac:chgData name="Griffiths, Gina - (griffiths)" userId="bc3b5ddd-68c8-4c21-a16f-cb86999b48e5" providerId="ADAL" clId="{96922D12-6800-44DB-8663-CDF32F8DD116}" dt="2026-04-11T01:37:01.731" v="2294" actId="20577"/>
          <ac:spMkLst>
            <pc:docMk/>
            <pc:sldMk cId="296775279" sldId="281"/>
            <ac:spMk id="4" creationId="{D58F6E6F-FE18-CBB1-F575-AD1C827D5D68}"/>
          </ac:spMkLst>
        </pc:spChg>
        <pc:spChg chg="mod">
          <ac:chgData name="Griffiths, Gina - (griffiths)" userId="bc3b5ddd-68c8-4c21-a16f-cb86999b48e5" providerId="ADAL" clId="{96922D12-6800-44DB-8663-CDF32F8DD116}" dt="2026-04-11T01:35:09.550" v="2248" actId="1076"/>
          <ac:spMkLst>
            <pc:docMk/>
            <pc:sldMk cId="296775279" sldId="281"/>
            <ac:spMk id="10" creationId="{45AC1666-BB82-4C3C-2075-2E2B0C5E965E}"/>
          </ac:spMkLst>
        </pc:spChg>
        <pc:spChg chg="mod">
          <ac:chgData name="Griffiths, Gina - (griffiths)" userId="bc3b5ddd-68c8-4c21-a16f-cb86999b48e5" providerId="ADAL" clId="{96922D12-6800-44DB-8663-CDF32F8DD116}" dt="2026-04-12T20:40:27.269" v="3587"/>
          <ac:spMkLst>
            <pc:docMk/>
            <pc:sldMk cId="296775279" sldId="281"/>
            <ac:spMk id="17" creationId="{D27A3D07-F02E-84D7-6E3E-4A618D97C20D}"/>
          </ac:spMkLst>
        </pc:spChg>
      </pc:sldChg>
      <pc:sldChg chg="addSp delSp modSp add mod modNotesTx">
        <pc:chgData name="Griffiths, Gina - (griffiths)" userId="bc3b5ddd-68c8-4c21-a16f-cb86999b48e5" providerId="ADAL" clId="{96922D12-6800-44DB-8663-CDF32F8DD116}" dt="2026-04-13T16:43:45.822" v="3647" actId="20577"/>
        <pc:sldMkLst>
          <pc:docMk/>
          <pc:sldMk cId="228796682" sldId="282"/>
        </pc:sldMkLst>
        <pc:spChg chg="add mod">
          <ac:chgData name="Griffiths, Gina - (griffiths)" userId="bc3b5ddd-68c8-4c21-a16f-cb86999b48e5" providerId="ADAL" clId="{96922D12-6800-44DB-8663-CDF32F8DD116}" dt="2026-04-12T20:06:19.782" v="2295" actId="1076"/>
          <ac:spMkLst>
            <pc:docMk/>
            <pc:sldMk cId="228796682" sldId="282"/>
            <ac:spMk id="5" creationId="{E7612744-6CE7-530C-37B4-5CCD4D39B7DF}"/>
          </ac:spMkLst>
        </pc:spChg>
        <pc:spChg chg="add mod">
          <ac:chgData name="Griffiths, Gina - (griffiths)" userId="bc3b5ddd-68c8-4c21-a16f-cb86999b48e5" providerId="ADAL" clId="{96922D12-6800-44DB-8663-CDF32F8DD116}" dt="2026-04-13T16:43:45.822" v="3647" actId="20577"/>
          <ac:spMkLst>
            <pc:docMk/>
            <pc:sldMk cId="228796682" sldId="282"/>
            <ac:spMk id="6" creationId="{3C1A0874-06F9-551F-DD61-AE5AD237738E}"/>
          </ac:spMkLst>
        </pc:spChg>
        <pc:spChg chg="mod">
          <ac:chgData name="Griffiths, Gina - (griffiths)" userId="bc3b5ddd-68c8-4c21-a16f-cb86999b48e5" providerId="ADAL" clId="{96922D12-6800-44DB-8663-CDF32F8DD116}" dt="2026-04-11T00:46:54.470" v="1040" actId="20577"/>
          <ac:spMkLst>
            <pc:docMk/>
            <pc:sldMk cId="228796682" sldId="282"/>
            <ac:spMk id="10" creationId="{9A7343CC-063F-C30D-66E6-AEAC7F247B07}"/>
          </ac:spMkLst>
        </pc:spChg>
        <pc:spChg chg="mod">
          <ac:chgData name="Griffiths, Gina - (griffiths)" userId="bc3b5ddd-68c8-4c21-a16f-cb86999b48e5" providerId="ADAL" clId="{96922D12-6800-44DB-8663-CDF32F8DD116}" dt="2026-04-12T20:29:47.972" v="3325" actId="14100"/>
          <ac:spMkLst>
            <pc:docMk/>
            <pc:sldMk cId="228796682" sldId="282"/>
            <ac:spMk id="16" creationId="{F9809D2B-FB1D-3CF1-8839-BF0049D5812D}"/>
          </ac:spMkLst>
        </pc:spChg>
        <pc:spChg chg="mod">
          <ac:chgData name="Griffiths, Gina - (griffiths)" userId="bc3b5ddd-68c8-4c21-a16f-cb86999b48e5" providerId="ADAL" clId="{96922D12-6800-44DB-8663-CDF32F8DD116}" dt="2026-04-12T20:38:51.126" v="3563"/>
          <ac:spMkLst>
            <pc:docMk/>
            <pc:sldMk cId="228796682" sldId="282"/>
            <ac:spMk id="17" creationId="{E51D67A3-47DC-BBC9-1F6F-39C53B7FF3CA}"/>
          </ac:spMkLst>
        </pc:spChg>
      </pc:sldChg>
      <pc:sldChg chg="addSp delSp modSp add mod modNotesTx">
        <pc:chgData name="Griffiths, Gina - (griffiths)" userId="bc3b5ddd-68c8-4c21-a16f-cb86999b48e5" providerId="ADAL" clId="{96922D12-6800-44DB-8663-CDF32F8DD116}" dt="2026-04-12T20:39:24.093" v="3572"/>
        <pc:sldMkLst>
          <pc:docMk/>
          <pc:sldMk cId="3223427544" sldId="283"/>
        </pc:sldMkLst>
        <pc:spChg chg="mod">
          <ac:chgData name="Griffiths, Gina - (griffiths)" userId="bc3b5ddd-68c8-4c21-a16f-cb86999b48e5" providerId="ADAL" clId="{96922D12-6800-44DB-8663-CDF32F8DD116}" dt="2026-04-11T01:13:22.628" v="1688" actId="14100"/>
          <ac:spMkLst>
            <pc:docMk/>
            <pc:sldMk cId="3223427544" sldId="283"/>
            <ac:spMk id="3" creationId="{4E1B834B-7495-AB15-3203-7B474C4B5012}"/>
          </ac:spMkLst>
        </pc:spChg>
        <pc:spChg chg="add mod">
          <ac:chgData name="Griffiths, Gina - (griffiths)" userId="bc3b5ddd-68c8-4c21-a16f-cb86999b48e5" providerId="ADAL" clId="{96922D12-6800-44DB-8663-CDF32F8DD116}" dt="2026-04-12T20:06:37.615" v="2296" actId="1076"/>
          <ac:spMkLst>
            <pc:docMk/>
            <pc:sldMk cId="3223427544" sldId="283"/>
            <ac:spMk id="6" creationId="{0B7B8F60-B076-FE66-C801-64818839F2E4}"/>
          </ac:spMkLst>
        </pc:spChg>
        <pc:spChg chg="mod">
          <ac:chgData name="Griffiths, Gina - (griffiths)" userId="bc3b5ddd-68c8-4c21-a16f-cb86999b48e5" providerId="ADAL" clId="{96922D12-6800-44DB-8663-CDF32F8DD116}" dt="2026-04-11T01:13:27.950" v="1689" actId="1076"/>
          <ac:spMkLst>
            <pc:docMk/>
            <pc:sldMk cId="3223427544" sldId="283"/>
            <ac:spMk id="10" creationId="{F5FEF02C-28EB-9C66-4E8D-C52E27252EFE}"/>
          </ac:spMkLst>
        </pc:spChg>
        <pc:spChg chg="mod">
          <ac:chgData name="Griffiths, Gina - (griffiths)" userId="bc3b5ddd-68c8-4c21-a16f-cb86999b48e5" providerId="ADAL" clId="{96922D12-6800-44DB-8663-CDF32F8DD116}" dt="2026-04-12T20:39:24.093" v="3572"/>
          <ac:spMkLst>
            <pc:docMk/>
            <pc:sldMk cId="3223427544" sldId="283"/>
            <ac:spMk id="17" creationId="{85CC649F-DA8E-A924-F555-9AAF7B8FFF03}"/>
          </ac:spMkLst>
        </pc:spChg>
      </pc:sldChg>
      <pc:sldChg chg="addSp modSp add mod modNotesTx">
        <pc:chgData name="Griffiths, Gina - (griffiths)" userId="bc3b5ddd-68c8-4c21-a16f-cb86999b48e5" providerId="ADAL" clId="{96922D12-6800-44DB-8663-CDF32F8DD116}" dt="2026-04-12T20:39:47.127" v="3578"/>
        <pc:sldMkLst>
          <pc:docMk/>
          <pc:sldMk cId="3645561483" sldId="284"/>
        </pc:sldMkLst>
        <pc:spChg chg="mod">
          <ac:chgData name="Griffiths, Gina - (griffiths)" userId="bc3b5ddd-68c8-4c21-a16f-cb86999b48e5" providerId="ADAL" clId="{96922D12-6800-44DB-8663-CDF32F8DD116}" dt="2026-04-11T01:16:31.147" v="1792" actId="14100"/>
          <ac:spMkLst>
            <pc:docMk/>
            <pc:sldMk cId="3645561483" sldId="284"/>
            <ac:spMk id="3" creationId="{E9F1A1DD-03BB-4A4D-7CA7-2500D0826072}"/>
          </ac:spMkLst>
        </pc:spChg>
        <pc:spChg chg="add mod">
          <ac:chgData name="Griffiths, Gina - (griffiths)" userId="bc3b5ddd-68c8-4c21-a16f-cb86999b48e5" providerId="ADAL" clId="{96922D12-6800-44DB-8663-CDF32F8DD116}" dt="2026-04-12T20:21:07.004" v="3180" actId="1076"/>
          <ac:spMkLst>
            <pc:docMk/>
            <pc:sldMk cId="3645561483" sldId="284"/>
            <ac:spMk id="4" creationId="{F726C186-4A59-CAB8-59B1-69F6E6812797}"/>
          </ac:spMkLst>
        </pc:spChg>
        <pc:spChg chg="mod">
          <ac:chgData name="Griffiths, Gina - (griffiths)" userId="bc3b5ddd-68c8-4c21-a16f-cb86999b48e5" providerId="ADAL" clId="{96922D12-6800-44DB-8663-CDF32F8DD116}" dt="2026-04-11T01:16:20.065" v="1790" actId="20577"/>
          <ac:spMkLst>
            <pc:docMk/>
            <pc:sldMk cId="3645561483" sldId="284"/>
            <ac:spMk id="10" creationId="{1A148B7C-616F-321B-6409-068C5D367DE0}"/>
          </ac:spMkLst>
        </pc:spChg>
        <pc:spChg chg="mod">
          <ac:chgData name="Griffiths, Gina - (griffiths)" userId="bc3b5ddd-68c8-4c21-a16f-cb86999b48e5" providerId="ADAL" clId="{96922D12-6800-44DB-8663-CDF32F8DD116}" dt="2026-04-12T20:39:47.127" v="3578"/>
          <ac:spMkLst>
            <pc:docMk/>
            <pc:sldMk cId="3645561483" sldId="284"/>
            <ac:spMk id="17" creationId="{F08F6193-E191-F0C9-F3B6-2BFBA8CF3C62}"/>
          </ac:spMkLst>
        </pc:spChg>
      </pc:sldChg>
      <pc:sldChg chg="addSp modSp add mod modNotesTx">
        <pc:chgData name="Griffiths, Gina - (griffiths)" userId="bc3b5ddd-68c8-4c21-a16f-cb86999b48e5" providerId="ADAL" clId="{96922D12-6800-44DB-8663-CDF32F8DD116}" dt="2026-04-12T20:39:52.087" v="3579"/>
        <pc:sldMkLst>
          <pc:docMk/>
          <pc:sldMk cId="1498481973" sldId="285"/>
        </pc:sldMkLst>
        <pc:spChg chg="add mod">
          <ac:chgData name="Griffiths, Gina - (griffiths)" userId="bc3b5ddd-68c8-4c21-a16f-cb86999b48e5" providerId="ADAL" clId="{96922D12-6800-44DB-8663-CDF32F8DD116}" dt="2026-04-11T01:29:17.529" v="2105" actId="5793"/>
          <ac:spMkLst>
            <pc:docMk/>
            <pc:sldMk cId="1498481973" sldId="285"/>
            <ac:spMk id="4" creationId="{6EE661EE-2868-E3CD-72F7-4D77182A830A}"/>
          </ac:spMkLst>
        </pc:spChg>
        <pc:spChg chg="mod">
          <ac:chgData name="Griffiths, Gina - (griffiths)" userId="bc3b5ddd-68c8-4c21-a16f-cb86999b48e5" providerId="ADAL" clId="{96922D12-6800-44DB-8663-CDF32F8DD116}" dt="2026-04-11T01:27:02.833" v="2090" actId="20577"/>
          <ac:spMkLst>
            <pc:docMk/>
            <pc:sldMk cId="1498481973" sldId="285"/>
            <ac:spMk id="10" creationId="{F29F7276-BD28-92FA-1BD5-A8DCE7A2C6DD}"/>
          </ac:spMkLst>
        </pc:spChg>
        <pc:spChg chg="mod">
          <ac:chgData name="Griffiths, Gina - (griffiths)" userId="bc3b5ddd-68c8-4c21-a16f-cb86999b48e5" providerId="ADAL" clId="{96922D12-6800-44DB-8663-CDF32F8DD116}" dt="2026-04-12T20:39:52.087" v="3579"/>
          <ac:spMkLst>
            <pc:docMk/>
            <pc:sldMk cId="1498481973" sldId="285"/>
            <ac:spMk id="17" creationId="{16B461E3-7446-41AF-6AF0-526B1BB4BEC8}"/>
          </ac:spMkLst>
        </pc:spChg>
      </pc:sldChg>
      <pc:sldChg chg="addSp delSp modSp add mod modNotesTx">
        <pc:chgData name="Griffiths, Gina - (griffiths)" userId="bc3b5ddd-68c8-4c21-a16f-cb86999b48e5" providerId="ADAL" clId="{96922D12-6800-44DB-8663-CDF32F8DD116}" dt="2026-04-12T20:40:16.436" v="3585"/>
        <pc:sldMkLst>
          <pc:docMk/>
          <pc:sldMk cId="3148736348" sldId="286"/>
        </pc:sldMkLst>
        <pc:spChg chg="add mod">
          <ac:chgData name="Griffiths, Gina - (griffiths)" userId="bc3b5ddd-68c8-4c21-a16f-cb86999b48e5" providerId="ADAL" clId="{96922D12-6800-44DB-8663-CDF32F8DD116}" dt="2026-04-12T20:21:19.510" v="3181" actId="1076"/>
          <ac:spMkLst>
            <pc:docMk/>
            <pc:sldMk cId="3148736348" sldId="286"/>
            <ac:spMk id="4" creationId="{04369D27-4CF9-69D0-BABF-5F46B4EC0D2B}"/>
          </ac:spMkLst>
        </pc:spChg>
        <pc:spChg chg="mod">
          <ac:chgData name="Griffiths, Gina - (griffiths)" userId="bc3b5ddd-68c8-4c21-a16f-cb86999b48e5" providerId="ADAL" clId="{96922D12-6800-44DB-8663-CDF32F8DD116}" dt="2026-04-11T01:32:26.551" v="2158" actId="20577"/>
          <ac:spMkLst>
            <pc:docMk/>
            <pc:sldMk cId="3148736348" sldId="286"/>
            <ac:spMk id="10" creationId="{A931BCDC-1371-6FF8-9A69-C66495DD172A}"/>
          </ac:spMkLst>
        </pc:spChg>
        <pc:spChg chg="mod">
          <ac:chgData name="Griffiths, Gina - (griffiths)" userId="bc3b5ddd-68c8-4c21-a16f-cb86999b48e5" providerId="ADAL" clId="{96922D12-6800-44DB-8663-CDF32F8DD116}" dt="2026-04-12T20:40:16.436" v="3585"/>
          <ac:spMkLst>
            <pc:docMk/>
            <pc:sldMk cId="3148736348" sldId="286"/>
            <ac:spMk id="17" creationId="{9FBBC940-BE19-FD32-10C8-CFD2AC090064}"/>
          </ac:spMkLst>
        </pc:spChg>
      </pc:sldChg>
      <pc:sldChg chg="addSp delSp modSp add mod ord modNotesTx">
        <pc:chgData name="Griffiths, Gina - (griffiths)" userId="bc3b5ddd-68c8-4c21-a16f-cb86999b48e5" providerId="ADAL" clId="{96922D12-6800-44DB-8663-CDF32F8DD116}" dt="2026-04-12T20:39:40.257" v="3577"/>
        <pc:sldMkLst>
          <pc:docMk/>
          <pc:sldMk cId="2782563779" sldId="287"/>
        </pc:sldMkLst>
        <pc:spChg chg="mod">
          <ac:chgData name="Griffiths, Gina - (griffiths)" userId="bc3b5ddd-68c8-4c21-a16f-cb86999b48e5" providerId="ADAL" clId="{96922D12-6800-44DB-8663-CDF32F8DD116}" dt="2026-04-11T01:15:05.251" v="1735" actId="1076"/>
          <ac:spMkLst>
            <pc:docMk/>
            <pc:sldMk cId="2782563779" sldId="287"/>
            <ac:spMk id="2" creationId="{2A5C2A0F-D358-1526-FC94-DE4AC7BC7800}"/>
          </ac:spMkLst>
        </pc:spChg>
        <pc:spChg chg="mod">
          <ac:chgData name="Griffiths, Gina - (griffiths)" userId="bc3b5ddd-68c8-4c21-a16f-cb86999b48e5" providerId="ADAL" clId="{96922D12-6800-44DB-8663-CDF32F8DD116}" dt="2026-04-11T01:15:10.636" v="1736" actId="1076"/>
          <ac:spMkLst>
            <pc:docMk/>
            <pc:sldMk cId="2782563779" sldId="287"/>
            <ac:spMk id="3" creationId="{1387D2AF-51B1-051C-B0E6-809EFED3E807}"/>
          </ac:spMkLst>
        </pc:spChg>
        <pc:spChg chg="add mod">
          <ac:chgData name="Griffiths, Gina - (griffiths)" userId="bc3b5ddd-68c8-4c21-a16f-cb86999b48e5" providerId="ADAL" clId="{96922D12-6800-44DB-8663-CDF32F8DD116}" dt="2026-04-12T20:39:37.883" v="3576"/>
          <ac:spMkLst>
            <pc:docMk/>
            <pc:sldMk cId="2782563779" sldId="287"/>
            <ac:spMk id="7" creationId="{14637E14-53E5-B934-049D-6577C15F1AA6}"/>
          </ac:spMkLst>
        </pc:spChg>
        <pc:spChg chg="mod">
          <ac:chgData name="Griffiths, Gina - (griffiths)" userId="bc3b5ddd-68c8-4c21-a16f-cb86999b48e5" providerId="ADAL" clId="{96922D12-6800-44DB-8663-CDF32F8DD116}" dt="2026-04-12T20:39:40.257" v="3577"/>
          <ac:spMkLst>
            <pc:docMk/>
            <pc:sldMk cId="2782563779" sldId="287"/>
            <ac:spMk id="8" creationId="{A8D61E38-6EAC-F893-44A4-C4CD24588AFA}"/>
          </ac:spMkLst>
        </pc:spChg>
        <pc:spChg chg="mod">
          <ac:chgData name="Griffiths, Gina - (griffiths)" userId="bc3b5ddd-68c8-4c21-a16f-cb86999b48e5" providerId="ADAL" clId="{96922D12-6800-44DB-8663-CDF32F8DD116}" dt="2026-04-12T20:39:31.915" v="3574"/>
          <ac:spMkLst>
            <pc:docMk/>
            <pc:sldMk cId="2782563779" sldId="287"/>
            <ac:spMk id="9" creationId="{2C406E5D-8BAE-FEF6-CF5D-4639E4804EFA}"/>
          </ac:spMkLst>
        </pc:spChg>
        <pc:spChg chg="mod">
          <ac:chgData name="Griffiths, Gina - (griffiths)" userId="bc3b5ddd-68c8-4c21-a16f-cb86999b48e5" providerId="ADAL" clId="{96922D12-6800-44DB-8663-CDF32F8DD116}" dt="2026-04-12T20:07:55.643" v="2468" actId="1076"/>
          <ac:spMkLst>
            <pc:docMk/>
            <pc:sldMk cId="2782563779" sldId="287"/>
            <ac:spMk id="12" creationId="{2012C21D-DF1E-59F8-9478-114FEC821DA8}"/>
          </ac:spMkLst>
        </pc:spChg>
      </pc:sldChg>
      <pc:sldChg chg="addSp modSp add mod ord">
        <pc:chgData name="Griffiths, Gina - (griffiths)" userId="bc3b5ddd-68c8-4c21-a16f-cb86999b48e5" providerId="ADAL" clId="{96922D12-6800-44DB-8663-CDF32F8DD116}" dt="2026-04-12T20:40:04.493" v="3584"/>
        <pc:sldMkLst>
          <pc:docMk/>
          <pc:sldMk cId="4200783447" sldId="288"/>
        </pc:sldMkLst>
        <pc:spChg chg="mod">
          <ac:chgData name="Griffiths, Gina - (griffiths)" userId="bc3b5ddd-68c8-4c21-a16f-cb86999b48e5" providerId="ADAL" clId="{96922D12-6800-44DB-8663-CDF32F8DD116}" dt="2026-04-11T01:31:19.674" v="2132" actId="14100"/>
          <ac:spMkLst>
            <pc:docMk/>
            <pc:sldMk cId="4200783447" sldId="288"/>
            <ac:spMk id="3" creationId="{59C335F9-960F-7E61-DB51-8817A7F9737A}"/>
          </ac:spMkLst>
        </pc:spChg>
        <pc:spChg chg="add mod">
          <ac:chgData name="Griffiths, Gina - (griffiths)" userId="bc3b5ddd-68c8-4c21-a16f-cb86999b48e5" providerId="ADAL" clId="{96922D12-6800-44DB-8663-CDF32F8DD116}" dt="2026-04-12T20:40:02.370" v="3582"/>
          <ac:spMkLst>
            <pc:docMk/>
            <pc:sldMk cId="4200783447" sldId="288"/>
            <ac:spMk id="7" creationId="{3CCE3814-A216-8081-EC1D-474542C00F0C}"/>
          </ac:spMkLst>
        </pc:spChg>
        <pc:spChg chg="mod">
          <ac:chgData name="Griffiths, Gina - (griffiths)" userId="bc3b5ddd-68c8-4c21-a16f-cb86999b48e5" providerId="ADAL" clId="{96922D12-6800-44DB-8663-CDF32F8DD116}" dt="2026-04-12T20:40:04.493" v="3584"/>
          <ac:spMkLst>
            <pc:docMk/>
            <pc:sldMk cId="4200783447" sldId="288"/>
            <ac:spMk id="8" creationId="{47751A90-E150-39D9-522E-A992BA14E8E1}"/>
          </ac:spMkLst>
        </pc:spChg>
        <pc:spChg chg="mod">
          <ac:chgData name="Griffiths, Gina - (griffiths)" userId="bc3b5ddd-68c8-4c21-a16f-cb86999b48e5" providerId="ADAL" clId="{96922D12-6800-44DB-8663-CDF32F8DD116}" dt="2026-04-11T01:31:41.073" v="2135" actId="255"/>
          <ac:spMkLst>
            <pc:docMk/>
            <pc:sldMk cId="4200783447" sldId="288"/>
            <ac:spMk id="12" creationId="{7D1C607D-4A24-B5B5-EB08-F5F0CC779761}"/>
          </ac:spMkLst>
        </pc:spChg>
      </pc:sldChg>
      <pc:sldChg chg="modSp add mod modNotesTx">
        <pc:chgData name="Griffiths, Gina - (griffiths)" userId="bc3b5ddd-68c8-4c21-a16f-cb86999b48e5" providerId="ADAL" clId="{96922D12-6800-44DB-8663-CDF32F8DD116}" dt="2026-04-12T20:40:21.645" v="3586"/>
        <pc:sldMkLst>
          <pc:docMk/>
          <pc:sldMk cId="3310781361" sldId="289"/>
        </pc:sldMkLst>
        <pc:spChg chg="mod">
          <ac:chgData name="Griffiths, Gina - (griffiths)" userId="bc3b5ddd-68c8-4c21-a16f-cb86999b48e5" providerId="ADAL" clId="{96922D12-6800-44DB-8663-CDF32F8DD116}" dt="2026-04-12T20:25:25.564" v="3280" actId="20577"/>
          <ac:spMkLst>
            <pc:docMk/>
            <pc:sldMk cId="3310781361" sldId="289"/>
            <ac:spMk id="4" creationId="{81D02319-106A-37C7-4CF1-C328FC0697A9}"/>
          </ac:spMkLst>
        </pc:spChg>
        <pc:spChg chg="mod">
          <ac:chgData name="Griffiths, Gina - (griffiths)" userId="bc3b5ddd-68c8-4c21-a16f-cb86999b48e5" providerId="ADAL" clId="{96922D12-6800-44DB-8663-CDF32F8DD116}" dt="2026-04-12T20:37:18.205" v="3546" actId="20577"/>
          <ac:spMkLst>
            <pc:docMk/>
            <pc:sldMk cId="3310781361" sldId="289"/>
            <ac:spMk id="10" creationId="{5FFE01C7-35E8-2821-9E13-760DD243008C}"/>
          </ac:spMkLst>
        </pc:spChg>
        <pc:spChg chg="mod">
          <ac:chgData name="Griffiths, Gina - (griffiths)" userId="bc3b5ddd-68c8-4c21-a16f-cb86999b48e5" providerId="ADAL" clId="{96922D12-6800-44DB-8663-CDF32F8DD116}" dt="2026-04-12T20:40:21.645" v="3586"/>
          <ac:spMkLst>
            <pc:docMk/>
            <pc:sldMk cId="3310781361" sldId="289"/>
            <ac:spMk id="17" creationId="{D80A9FBE-BA5A-2214-26A7-323E806A7C14}"/>
          </ac:spMkLst>
        </pc:spChg>
      </pc:sldChg>
      <pc:sldChg chg="addSp delSp modSp add mod ord">
        <pc:chgData name="Griffiths, Gina - (griffiths)" userId="bc3b5ddd-68c8-4c21-a16f-cb86999b48e5" providerId="ADAL" clId="{96922D12-6800-44DB-8663-CDF32F8DD116}" dt="2026-04-12T20:40:32.305" v="3588"/>
        <pc:sldMkLst>
          <pc:docMk/>
          <pc:sldMk cId="2234557516" sldId="290"/>
        </pc:sldMkLst>
        <pc:spChg chg="mod">
          <ac:chgData name="Griffiths, Gina - (griffiths)" userId="bc3b5ddd-68c8-4c21-a16f-cb86999b48e5" providerId="ADAL" clId="{96922D12-6800-44DB-8663-CDF32F8DD116}" dt="2026-04-12T20:20:45.732" v="3177" actId="1076"/>
          <ac:spMkLst>
            <pc:docMk/>
            <pc:sldMk cId="2234557516" sldId="290"/>
            <ac:spMk id="3" creationId="{E8BE0C8C-BDC7-5E3E-3A07-C1DD5E2CEF3E}"/>
          </ac:spMkLst>
        </pc:spChg>
        <pc:spChg chg="add mod">
          <ac:chgData name="Griffiths, Gina - (griffiths)" userId="bc3b5ddd-68c8-4c21-a16f-cb86999b48e5" providerId="ADAL" clId="{96922D12-6800-44DB-8663-CDF32F8DD116}" dt="2026-04-12T20:20:17.991" v="3173" actId="5793"/>
          <ac:spMkLst>
            <pc:docMk/>
            <pc:sldMk cId="2234557516" sldId="290"/>
            <ac:spMk id="5" creationId="{33252984-3DEF-D84C-956A-CB3784C00BDC}"/>
          </ac:spMkLst>
        </pc:spChg>
        <pc:spChg chg="add del mod">
          <ac:chgData name="Griffiths, Gina - (griffiths)" userId="bc3b5ddd-68c8-4c21-a16f-cb86999b48e5" providerId="ADAL" clId="{96922D12-6800-44DB-8663-CDF32F8DD116}" dt="2026-04-12T20:20:50.725" v="3179"/>
          <ac:spMkLst>
            <pc:docMk/>
            <pc:sldMk cId="2234557516" sldId="290"/>
            <ac:spMk id="6" creationId="{2A483313-6BDB-BA1E-3A8D-8924E39ECD07}"/>
          </ac:spMkLst>
        </pc:spChg>
        <pc:spChg chg="mod">
          <ac:chgData name="Griffiths, Gina - (griffiths)" userId="bc3b5ddd-68c8-4c21-a16f-cb86999b48e5" providerId="ADAL" clId="{96922D12-6800-44DB-8663-CDF32F8DD116}" dt="2026-04-12T20:20:41.189" v="3176" actId="1076"/>
          <ac:spMkLst>
            <pc:docMk/>
            <pc:sldMk cId="2234557516" sldId="290"/>
            <ac:spMk id="10" creationId="{3582F52E-7AFA-C320-B266-AA677FC002DA}"/>
          </ac:spMkLst>
        </pc:spChg>
        <pc:spChg chg="mod">
          <ac:chgData name="Griffiths, Gina - (griffiths)" userId="bc3b5ddd-68c8-4c21-a16f-cb86999b48e5" providerId="ADAL" clId="{96922D12-6800-44DB-8663-CDF32F8DD116}" dt="2026-04-12T20:40:32.305" v="3588"/>
          <ac:spMkLst>
            <pc:docMk/>
            <pc:sldMk cId="2234557516" sldId="290"/>
            <ac:spMk id="17" creationId="{23747DE6-64E8-206D-1704-6F841225CE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DF9632-9A78-40ED-8E7E-A31A9163E804}"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ABA67C-B522-4FBF-950B-7524A117C246}" type="slidenum">
              <a:rPr lang="en-US" smtClean="0"/>
              <a:t>‹#›</a:t>
            </a:fld>
            <a:endParaRPr lang="en-US"/>
          </a:p>
        </p:txBody>
      </p:sp>
    </p:spTree>
    <p:extLst>
      <p:ext uri="{BB962C8B-B14F-4D97-AF65-F5344CB8AC3E}">
        <p14:creationId xmlns:p14="http://schemas.microsoft.com/office/powerpoint/2010/main" val="505726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Everyone deserves to feel safe and respected in the workplace. This tactic focuses on how to support job seekers and employees with disabilities to learn the difference between healthy workplace interactions and behaviors that may cross boundaries or become harassment. The discussion will include respect, consent, personal boundaries, and employee rights in the workplace. Attendees will learn strategies to support all employees in communicating boundaries, recognizing warning signs, and seeking help from trusted supports and employee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Understand the necessity of educating job seekers and employees to: </a:t>
            </a:r>
            <a:r>
              <a:rPr lang="en-US" sz="1200" kern="1200" dirty="0">
                <a:solidFill>
                  <a:schemeClr val="tx1"/>
                </a:solidFill>
                <a:effectLst/>
                <a:latin typeface="+mn-lt"/>
                <a:ea typeface="+mn-ea"/>
                <a:cs typeface="+mn-cs"/>
              </a:rPr>
              <a:t>recognize a healthy workplace, contribute with respectful interactions, and report areas of concern.</a:t>
            </a:r>
          </a:p>
          <a:p>
            <a:pPr lvl="0"/>
            <a:r>
              <a:rPr lang="en-US" sz="1200" b="1" kern="1200" dirty="0">
                <a:solidFill>
                  <a:schemeClr val="tx1"/>
                </a:solidFill>
                <a:effectLst/>
                <a:latin typeface="+mn-lt"/>
                <a:ea typeface="+mn-ea"/>
                <a:cs typeface="+mn-cs"/>
              </a:rPr>
              <a:t>Identify the resources to empower</a:t>
            </a:r>
            <a:r>
              <a:rPr lang="en-US" sz="1200" kern="1200" dirty="0">
                <a:solidFill>
                  <a:schemeClr val="tx1"/>
                </a:solidFill>
                <a:effectLst/>
                <a:latin typeface="+mn-lt"/>
                <a:ea typeface="+mn-ea"/>
                <a:cs typeface="+mn-cs"/>
              </a:rPr>
              <a:t> job seekers and employees with knowledge, confidence, and practical skills to build respectful workplaces.</a:t>
            </a:r>
          </a:p>
          <a:p>
            <a:pPr lvl="0"/>
            <a:r>
              <a:rPr lang="en-US" sz="1200" b="1" kern="1200" dirty="0">
                <a:solidFill>
                  <a:schemeClr val="tx1"/>
                </a:solidFill>
                <a:effectLst/>
                <a:latin typeface="+mn-lt"/>
                <a:ea typeface="+mn-ea"/>
                <a:cs typeface="+mn-cs"/>
              </a:rPr>
              <a:t>Learn strategies to respond to uncomfortable situations</a:t>
            </a:r>
            <a:r>
              <a:rPr lang="en-US" sz="1200" kern="1200" dirty="0">
                <a:solidFill>
                  <a:schemeClr val="tx1"/>
                </a:solidFill>
                <a:effectLst/>
                <a:latin typeface="+mn-lt"/>
                <a:ea typeface="+mn-ea"/>
                <a:cs typeface="+mn-cs"/>
              </a:rPr>
              <a:t>, including how to report and how to get help, to share with job seekers and employees.</a:t>
            </a:r>
          </a:p>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1</a:t>
            </a:fld>
            <a:endParaRPr lang="en-US"/>
          </a:p>
        </p:txBody>
      </p:sp>
    </p:spTree>
    <p:extLst>
      <p:ext uri="{BB962C8B-B14F-4D97-AF65-F5344CB8AC3E}">
        <p14:creationId xmlns:p14="http://schemas.microsoft.com/office/powerpoint/2010/main" val="688206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5A996-D311-8A2E-6A46-21560F738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B4C40-E5E4-F4E6-E15F-E56020471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58D02-BA8F-27F8-0C90-73A7434420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E2B9D-EE4E-11A8-B272-B5325B8FF09D}"/>
              </a:ext>
            </a:extLst>
          </p:cNvPr>
          <p:cNvSpPr>
            <a:spLocks noGrp="1"/>
          </p:cNvSpPr>
          <p:nvPr>
            <p:ph type="sldNum" sz="quarter" idx="5"/>
          </p:nvPr>
        </p:nvSpPr>
        <p:spPr/>
        <p:txBody>
          <a:bodyPr/>
          <a:lstStyle/>
          <a:p>
            <a:fld id="{ECABA67C-B522-4FBF-950B-7524A117C246}" type="slidenum">
              <a:rPr lang="en-US" smtClean="0"/>
              <a:t>10</a:t>
            </a:fld>
            <a:endParaRPr lang="en-US"/>
          </a:p>
        </p:txBody>
      </p:sp>
    </p:spTree>
    <p:extLst>
      <p:ext uri="{BB962C8B-B14F-4D97-AF65-F5344CB8AC3E}">
        <p14:creationId xmlns:p14="http://schemas.microsoft.com/office/powerpoint/2010/main" val="2750911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9EEA9-1E3D-70E5-F4AC-0134E322E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E16F1-8132-DE71-617D-15758E55C0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E04AB-7D87-FB05-19E4-BFD6B3081FF6}"/>
              </a:ext>
            </a:extLst>
          </p:cNvPr>
          <p:cNvSpPr>
            <a:spLocks noGrp="1"/>
          </p:cNvSpPr>
          <p:nvPr>
            <p:ph type="body" idx="1"/>
          </p:nvPr>
        </p:nvSpPr>
        <p:spPr/>
        <p:txBody>
          <a:bodyPr/>
          <a:lstStyle/>
          <a:p>
            <a:r>
              <a:rPr lang="en-US" dirty="0"/>
              <a:t>As professionals, we need to empower our clients with this knowledge</a:t>
            </a:r>
          </a:p>
        </p:txBody>
      </p:sp>
      <p:sp>
        <p:nvSpPr>
          <p:cNvPr id="4" name="Slide Number Placeholder 3">
            <a:extLst>
              <a:ext uri="{FF2B5EF4-FFF2-40B4-BE49-F238E27FC236}">
                <a16:creationId xmlns:a16="http://schemas.microsoft.com/office/drawing/2014/main" id="{80C04B3E-349D-97B7-9F65-CB4D6A4B7856}"/>
              </a:ext>
            </a:extLst>
          </p:cNvPr>
          <p:cNvSpPr>
            <a:spLocks noGrp="1"/>
          </p:cNvSpPr>
          <p:nvPr>
            <p:ph type="sldNum" sz="quarter" idx="5"/>
          </p:nvPr>
        </p:nvSpPr>
        <p:spPr/>
        <p:txBody>
          <a:bodyPr/>
          <a:lstStyle/>
          <a:p>
            <a:fld id="{ECABA67C-B522-4FBF-950B-7524A117C246}" type="slidenum">
              <a:rPr lang="en-US" smtClean="0"/>
              <a:t>11</a:t>
            </a:fld>
            <a:endParaRPr lang="en-US"/>
          </a:p>
        </p:txBody>
      </p:sp>
    </p:spTree>
    <p:extLst>
      <p:ext uri="{BB962C8B-B14F-4D97-AF65-F5344CB8AC3E}">
        <p14:creationId xmlns:p14="http://schemas.microsoft.com/office/powerpoint/2010/main" val="1329144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AC889-3445-AED4-BF01-0648A2E7B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5D591-888A-28E7-C7D0-CFFCF58E7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8DF72-EEB1-549E-EAB9-13EC33C7077F}"/>
              </a:ext>
            </a:extLst>
          </p:cNvPr>
          <p:cNvSpPr>
            <a:spLocks noGrp="1"/>
          </p:cNvSpPr>
          <p:nvPr>
            <p:ph type="body" idx="1"/>
          </p:nvPr>
        </p:nvSpPr>
        <p:spPr/>
        <p:txBody>
          <a:bodyPr/>
          <a:lstStyle/>
          <a:p>
            <a:r>
              <a:rPr lang="en-US" dirty="0"/>
              <a:t>We are mandated reports of any abuse or neglect.</a:t>
            </a:r>
          </a:p>
          <a:p>
            <a:r>
              <a:rPr lang="en-US" dirty="0"/>
              <a:t>Ensure your client understands that we are obligated to file a report of suspected abuse or neglect.</a:t>
            </a:r>
          </a:p>
          <a:p>
            <a:r>
              <a:rPr lang="en-US" dirty="0"/>
              <a:t>Reporting that may be required:</a:t>
            </a:r>
          </a:p>
          <a:p>
            <a:pPr marL="171450" indent="-171450">
              <a:buFont typeface="Arial" panose="020B0604020202020204" pitchFamily="34" charset="0"/>
              <a:buChar char="•"/>
            </a:pPr>
            <a:r>
              <a:rPr lang="en-US" dirty="0"/>
              <a:t>Incident reports</a:t>
            </a:r>
          </a:p>
          <a:p>
            <a:pPr marL="171450" indent="-171450">
              <a:buFont typeface="Arial" panose="020B0604020202020204" pitchFamily="34" charset="0"/>
              <a:buChar char="•"/>
            </a:pPr>
            <a:r>
              <a:rPr lang="en-US" dirty="0"/>
              <a:t>DCS or APS reports</a:t>
            </a:r>
          </a:p>
          <a:p>
            <a:pPr marL="171450" indent="-171450">
              <a:buFont typeface="Arial" panose="020B0604020202020204" pitchFamily="34" charset="0"/>
              <a:buChar char="•"/>
            </a:pPr>
            <a:r>
              <a:rPr lang="en-US" dirty="0"/>
              <a:t>Criminal reports</a:t>
            </a:r>
          </a:p>
          <a:p>
            <a:endParaRPr lang="en-US" dirty="0"/>
          </a:p>
          <a:p>
            <a:endParaRPr lang="en-US" dirty="0"/>
          </a:p>
        </p:txBody>
      </p:sp>
      <p:sp>
        <p:nvSpPr>
          <p:cNvPr id="4" name="Slide Number Placeholder 3">
            <a:extLst>
              <a:ext uri="{FF2B5EF4-FFF2-40B4-BE49-F238E27FC236}">
                <a16:creationId xmlns:a16="http://schemas.microsoft.com/office/drawing/2014/main" id="{4470D371-CD8B-2176-A783-DE1BAC2CD05D}"/>
              </a:ext>
            </a:extLst>
          </p:cNvPr>
          <p:cNvSpPr>
            <a:spLocks noGrp="1"/>
          </p:cNvSpPr>
          <p:nvPr>
            <p:ph type="sldNum" sz="quarter" idx="5"/>
          </p:nvPr>
        </p:nvSpPr>
        <p:spPr/>
        <p:txBody>
          <a:bodyPr/>
          <a:lstStyle/>
          <a:p>
            <a:fld id="{ECABA67C-B522-4FBF-950B-7524A117C246}" type="slidenum">
              <a:rPr lang="en-US" smtClean="0"/>
              <a:t>12</a:t>
            </a:fld>
            <a:endParaRPr lang="en-US"/>
          </a:p>
        </p:txBody>
      </p:sp>
    </p:spTree>
    <p:extLst>
      <p:ext uri="{BB962C8B-B14F-4D97-AF65-F5344CB8AC3E}">
        <p14:creationId xmlns:p14="http://schemas.microsoft.com/office/powerpoint/2010/main" val="2550794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C4256-F680-419E-9868-5E8D815EE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9861D-5D04-4C15-C23B-742EBA8BA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F42DD-1464-13F1-8169-63DA85598C3F}"/>
              </a:ext>
            </a:extLst>
          </p:cNvPr>
          <p:cNvSpPr>
            <a:spLocks noGrp="1"/>
          </p:cNvSpPr>
          <p:nvPr>
            <p:ph type="body" idx="1"/>
          </p:nvPr>
        </p:nvSpPr>
        <p:spPr/>
        <p:txBody>
          <a:bodyPr/>
          <a:lstStyle/>
          <a:p>
            <a:r>
              <a:rPr lang="en-US" dirty="0"/>
              <a:t>If your client indicates that something has happened and does not want to share it with you, encourage them to find a safe person to talk to.</a:t>
            </a:r>
          </a:p>
        </p:txBody>
      </p:sp>
      <p:sp>
        <p:nvSpPr>
          <p:cNvPr id="4" name="Slide Number Placeholder 3">
            <a:extLst>
              <a:ext uri="{FF2B5EF4-FFF2-40B4-BE49-F238E27FC236}">
                <a16:creationId xmlns:a16="http://schemas.microsoft.com/office/drawing/2014/main" id="{43DEC655-03BF-8B58-EC39-4B4D34B5EFBA}"/>
              </a:ext>
            </a:extLst>
          </p:cNvPr>
          <p:cNvSpPr>
            <a:spLocks noGrp="1"/>
          </p:cNvSpPr>
          <p:nvPr>
            <p:ph type="sldNum" sz="quarter" idx="5"/>
          </p:nvPr>
        </p:nvSpPr>
        <p:spPr/>
        <p:txBody>
          <a:bodyPr/>
          <a:lstStyle/>
          <a:p>
            <a:fld id="{ECABA67C-B522-4FBF-950B-7524A117C246}" type="slidenum">
              <a:rPr lang="en-US" smtClean="0"/>
              <a:t>13</a:t>
            </a:fld>
            <a:endParaRPr lang="en-US"/>
          </a:p>
        </p:txBody>
      </p:sp>
    </p:spTree>
    <p:extLst>
      <p:ext uri="{BB962C8B-B14F-4D97-AF65-F5344CB8AC3E}">
        <p14:creationId xmlns:p14="http://schemas.microsoft.com/office/powerpoint/2010/main" val="2243424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939C8-4B1C-84CA-9615-F6265B764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CAE07-72E9-9271-A0D0-FE51E25F0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C48F3-7C93-AB08-9386-2FFF062D6F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86CA04-C5AC-479C-8B06-7238C5C04B87}"/>
              </a:ext>
            </a:extLst>
          </p:cNvPr>
          <p:cNvSpPr>
            <a:spLocks noGrp="1"/>
          </p:cNvSpPr>
          <p:nvPr>
            <p:ph type="sldNum" sz="quarter" idx="5"/>
          </p:nvPr>
        </p:nvSpPr>
        <p:spPr/>
        <p:txBody>
          <a:bodyPr/>
          <a:lstStyle/>
          <a:p>
            <a:fld id="{ECABA67C-B522-4FBF-950B-7524A117C246}" type="slidenum">
              <a:rPr lang="en-US" smtClean="0"/>
              <a:t>14</a:t>
            </a:fld>
            <a:endParaRPr lang="en-US"/>
          </a:p>
        </p:txBody>
      </p:sp>
    </p:spTree>
    <p:extLst>
      <p:ext uri="{BB962C8B-B14F-4D97-AF65-F5344CB8AC3E}">
        <p14:creationId xmlns:p14="http://schemas.microsoft.com/office/powerpoint/2010/main" val="1041027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16</a:t>
            </a:fld>
            <a:endParaRPr lang="en-US"/>
          </a:p>
        </p:txBody>
      </p:sp>
    </p:spTree>
    <p:extLst>
      <p:ext uri="{BB962C8B-B14F-4D97-AF65-F5344CB8AC3E}">
        <p14:creationId xmlns:p14="http://schemas.microsoft.com/office/powerpoint/2010/main" val="3030731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Funded</a:t>
            </a:r>
            <a:r>
              <a:rPr lang="en-US" baseline="0" dirty="0"/>
              <a:t> through a grant from the ADDPC</a:t>
            </a:r>
          </a:p>
          <a:p>
            <a:endParaRPr lang="en-US" baseline="0" dirty="0"/>
          </a:p>
          <a:p>
            <a:r>
              <a:rPr lang="en-US" dirty="0"/>
              <a:t>In Progress:</a:t>
            </a:r>
          </a:p>
          <a:p>
            <a:pPr marL="171450" indent="-171450">
              <a:buFont typeface="Arial" panose="020B0604020202020204" pitchFamily="34" charset="0"/>
              <a:buChar char="•"/>
            </a:pPr>
            <a:r>
              <a:rPr lang="en-US" dirty="0"/>
              <a:t>Online Safety</a:t>
            </a:r>
          </a:p>
          <a:p>
            <a:pPr marL="171450" indent="-171450">
              <a:buFont typeface="Arial" panose="020B0604020202020204" pitchFamily="34" charset="0"/>
              <a:buChar char="•"/>
            </a:pPr>
            <a:r>
              <a:rPr lang="en-US" dirty="0"/>
              <a:t>Healthy Relationships</a:t>
            </a:r>
          </a:p>
          <a:p>
            <a:pPr marL="171450" indent="-171450">
              <a:buFont typeface="Arial" panose="020B0604020202020204" pitchFamily="34" charset="0"/>
              <a:buChar char="•"/>
            </a:pPr>
            <a:r>
              <a:rPr lang="en-US" dirty="0"/>
              <a:t>Sexual Violence Risk Reduction</a:t>
            </a:r>
          </a:p>
          <a:p>
            <a:pPr marL="171450" indent="-171450">
              <a:buFont typeface="Arial" panose="020B0604020202020204" pitchFamily="34" charset="0"/>
              <a:buChar char="•"/>
            </a:pPr>
            <a:r>
              <a:rPr lang="en-US" dirty="0"/>
              <a:t>Safety Awareness in the Deaf Community</a:t>
            </a:r>
          </a:p>
          <a:p>
            <a:pPr marL="171450" indent="-171450">
              <a:buFont typeface="Arial" panose="020B0604020202020204" pitchFamily="34" charset="0"/>
              <a:buChar char="•"/>
            </a:pPr>
            <a:r>
              <a:rPr lang="en-US" dirty="0"/>
              <a:t>Resource List</a:t>
            </a:r>
          </a:p>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17</a:t>
            </a:fld>
            <a:endParaRPr lang="en-US"/>
          </a:p>
        </p:txBody>
      </p:sp>
    </p:spTree>
    <p:extLst>
      <p:ext uri="{BB962C8B-B14F-4D97-AF65-F5344CB8AC3E}">
        <p14:creationId xmlns:p14="http://schemas.microsoft.com/office/powerpoint/2010/main" val="2190070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18</a:t>
            </a:fld>
            <a:endParaRPr lang="en-US"/>
          </a:p>
        </p:txBody>
      </p:sp>
    </p:spTree>
    <p:extLst>
      <p:ext uri="{BB962C8B-B14F-4D97-AF65-F5344CB8AC3E}">
        <p14:creationId xmlns:p14="http://schemas.microsoft.com/office/powerpoint/2010/main" val="625691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19</a:t>
            </a:fld>
            <a:endParaRPr lang="en-US"/>
          </a:p>
        </p:txBody>
      </p:sp>
    </p:spTree>
    <p:extLst>
      <p:ext uri="{BB962C8B-B14F-4D97-AF65-F5344CB8AC3E}">
        <p14:creationId xmlns:p14="http://schemas.microsoft.com/office/powerpoint/2010/main" val="258458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57584-CFEA-7D82-71A4-218553082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85632-711A-2143-A17D-1A0DA48D0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D5BB1-18D3-7FCD-D8F4-A0F39BEA99B0}"/>
              </a:ext>
            </a:extLst>
          </p:cNvPr>
          <p:cNvSpPr>
            <a:spLocks noGrp="1"/>
          </p:cNvSpPr>
          <p:nvPr>
            <p:ph type="body" idx="1"/>
          </p:nvPr>
        </p:nvSpPr>
        <p:spPr/>
        <p:txBody>
          <a:bodyPr/>
          <a:lstStyle/>
          <a:p>
            <a:r>
              <a:rPr lang="en-US" dirty="0"/>
              <a:t>We’re going to discuss some sensitive topics, and I want everyone to know that in advance. </a:t>
            </a:r>
          </a:p>
        </p:txBody>
      </p:sp>
      <p:sp>
        <p:nvSpPr>
          <p:cNvPr id="4" name="Slide Number Placeholder 3">
            <a:extLst>
              <a:ext uri="{FF2B5EF4-FFF2-40B4-BE49-F238E27FC236}">
                <a16:creationId xmlns:a16="http://schemas.microsoft.com/office/drawing/2014/main" id="{32803C29-F250-3E6B-831B-B2929E307DBF}"/>
              </a:ext>
            </a:extLst>
          </p:cNvPr>
          <p:cNvSpPr>
            <a:spLocks noGrp="1"/>
          </p:cNvSpPr>
          <p:nvPr>
            <p:ph type="sldNum" sz="quarter" idx="5"/>
          </p:nvPr>
        </p:nvSpPr>
        <p:spPr/>
        <p:txBody>
          <a:bodyPr/>
          <a:lstStyle/>
          <a:p>
            <a:fld id="{ECABA67C-B522-4FBF-950B-7524A117C246}" type="slidenum">
              <a:rPr lang="en-US" smtClean="0"/>
              <a:t>2</a:t>
            </a:fld>
            <a:endParaRPr lang="en-US"/>
          </a:p>
        </p:txBody>
      </p:sp>
    </p:spTree>
    <p:extLst>
      <p:ext uri="{BB962C8B-B14F-4D97-AF65-F5344CB8AC3E}">
        <p14:creationId xmlns:p14="http://schemas.microsoft.com/office/powerpoint/2010/main" val="2427094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keep yourself safe and comfortable.</a:t>
            </a:r>
          </a:p>
        </p:txBody>
      </p:sp>
      <p:sp>
        <p:nvSpPr>
          <p:cNvPr id="4" name="Slide Number Placeholder 3"/>
          <p:cNvSpPr>
            <a:spLocks noGrp="1"/>
          </p:cNvSpPr>
          <p:nvPr>
            <p:ph type="sldNum" sz="quarter" idx="5"/>
          </p:nvPr>
        </p:nvSpPr>
        <p:spPr/>
        <p:txBody>
          <a:bodyPr/>
          <a:lstStyle/>
          <a:p>
            <a:fld id="{ECABA67C-B522-4FBF-950B-7524A117C246}" type="slidenum">
              <a:rPr lang="en-US" smtClean="0"/>
              <a:t>3</a:t>
            </a:fld>
            <a:endParaRPr lang="en-US"/>
          </a:p>
        </p:txBody>
      </p:sp>
    </p:spTree>
    <p:extLst>
      <p:ext uri="{BB962C8B-B14F-4D97-AF65-F5344CB8AC3E}">
        <p14:creationId xmlns:p14="http://schemas.microsoft.com/office/powerpoint/2010/main" val="2006231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A61BF-2AB2-4A1D-A965-CD89AB6B2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F3318-0FE6-BEBA-64CE-31C74B3901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8E481-2CA9-FE62-F85C-4F6B8EBF5ADD}"/>
              </a:ext>
            </a:extLst>
          </p:cNvPr>
          <p:cNvSpPr>
            <a:spLocks noGrp="1"/>
          </p:cNvSpPr>
          <p:nvPr>
            <p:ph type="body" idx="1"/>
          </p:nvPr>
        </p:nvSpPr>
        <p:spPr/>
        <p:txBody>
          <a:bodyPr/>
          <a:lstStyle/>
          <a:p>
            <a:r>
              <a:rPr lang="en-US" dirty="0"/>
              <a:t>Please keep yourself safe and comfortable.</a:t>
            </a:r>
          </a:p>
          <a:p>
            <a:endParaRPr lang="en-US" dirty="0"/>
          </a:p>
          <a:p>
            <a:r>
              <a:rPr lang="en-US" dirty="0"/>
              <a:t>We are talking about strategies to support job seekers and employees to success, but these strategies apply to all of us.</a:t>
            </a:r>
          </a:p>
        </p:txBody>
      </p:sp>
      <p:sp>
        <p:nvSpPr>
          <p:cNvPr id="4" name="Slide Number Placeholder 3">
            <a:extLst>
              <a:ext uri="{FF2B5EF4-FFF2-40B4-BE49-F238E27FC236}">
                <a16:creationId xmlns:a16="http://schemas.microsoft.com/office/drawing/2014/main" id="{34E402DD-5003-DDA4-E10E-BF9AB105DBDD}"/>
              </a:ext>
            </a:extLst>
          </p:cNvPr>
          <p:cNvSpPr>
            <a:spLocks noGrp="1"/>
          </p:cNvSpPr>
          <p:nvPr>
            <p:ph type="sldNum" sz="quarter" idx="5"/>
          </p:nvPr>
        </p:nvSpPr>
        <p:spPr/>
        <p:txBody>
          <a:bodyPr/>
          <a:lstStyle/>
          <a:p>
            <a:fld id="{ECABA67C-B522-4FBF-950B-7524A117C246}" type="slidenum">
              <a:rPr lang="en-US" smtClean="0"/>
              <a:t>4</a:t>
            </a:fld>
            <a:endParaRPr lang="en-US"/>
          </a:p>
        </p:txBody>
      </p:sp>
    </p:spTree>
    <p:extLst>
      <p:ext uri="{BB962C8B-B14F-4D97-AF65-F5344CB8AC3E}">
        <p14:creationId xmlns:p14="http://schemas.microsoft.com/office/powerpoint/2010/main" val="574015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Examples: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Saying hello</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Working together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Respecting personal space</a:t>
            </a:r>
          </a:p>
          <a:p>
            <a:endParaRPr lang="en-US" dirty="0"/>
          </a:p>
        </p:txBody>
      </p:sp>
      <p:sp>
        <p:nvSpPr>
          <p:cNvPr id="4" name="Slide Number Placeholder 3"/>
          <p:cNvSpPr>
            <a:spLocks noGrp="1"/>
          </p:cNvSpPr>
          <p:nvPr>
            <p:ph type="sldNum" sz="quarter" idx="5"/>
          </p:nvPr>
        </p:nvSpPr>
        <p:spPr/>
        <p:txBody>
          <a:bodyPr/>
          <a:lstStyle/>
          <a:p>
            <a:fld id="{ECABA67C-B522-4FBF-950B-7524A117C246}" type="slidenum">
              <a:rPr lang="en-US" smtClean="0"/>
              <a:t>5</a:t>
            </a:fld>
            <a:endParaRPr lang="en-US"/>
          </a:p>
        </p:txBody>
      </p:sp>
    </p:spTree>
    <p:extLst>
      <p:ext uri="{BB962C8B-B14F-4D97-AF65-F5344CB8AC3E}">
        <p14:creationId xmlns:p14="http://schemas.microsoft.com/office/powerpoint/2010/main" val="2523271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FC7A4-3F61-7CF8-545B-190878507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5C38C-A742-687A-CDA2-1ED63E3683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9A9D6-C7BD-CF6E-7A40-E6A5F553F8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45AB99-64D0-99D4-85E5-0003D30C6AD4}"/>
              </a:ext>
            </a:extLst>
          </p:cNvPr>
          <p:cNvSpPr>
            <a:spLocks noGrp="1"/>
          </p:cNvSpPr>
          <p:nvPr>
            <p:ph type="sldNum" sz="quarter" idx="5"/>
          </p:nvPr>
        </p:nvSpPr>
        <p:spPr/>
        <p:txBody>
          <a:bodyPr/>
          <a:lstStyle/>
          <a:p>
            <a:fld id="{ECABA67C-B522-4FBF-950B-7524A117C246}" type="slidenum">
              <a:rPr lang="en-US" smtClean="0"/>
              <a:t>6</a:t>
            </a:fld>
            <a:endParaRPr lang="en-US"/>
          </a:p>
        </p:txBody>
      </p:sp>
    </p:spTree>
    <p:extLst>
      <p:ext uri="{BB962C8B-B14F-4D97-AF65-F5344CB8AC3E}">
        <p14:creationId xmlns:p14="http://schemas.microsoft.com/office/powerpoint/2010/main" val="3022741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BD034-EAE8-2A27-3D4A-384EFABC0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CC380-E529-4942-347A-9CEACBBAC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EEA94-94B0-4C85-EEB9-4277F73FBF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296585-9F8C-DD95-E8E3-AAB342B97C0B}"/>
              </a:ext>
            </a:extLst>
          </p:cNvPr>
          <p:cNvSpPr>
            <a:spLocks noGrp="1"/>
          </p:cNvSpPr>
          <p:nvPr>
            <p:ph type="sldNum" sz="quarter" idx="5"/>
          </p:nvPr>
        </p:nvSpPr>
        <p:spPr/>
        <p:txBody>
          <a:bodyPr/>
          <a:lstStyle/>
          <a:p>
            <a:fld id="{ECABA67C-B522-4FBF-950B-7524A117C246}" type="slidenum">
              <a:rPr lang="en-US" smtClean="0"/>
              <a:t>7</a:t>
            </a:fld>
            <a:endParaRPr lang="en-US"/>
          </a:p>
        </p:txBody>
      </p:sp>
    </p:spTree>
    <p:extLst>
      <p:ext uri="{BB962C8B-B14F-4D97-AF65-F5344CB8AC3E}">
        <p14:creationId xmlns:p14="http://schemas.microsoft.com/office/powerpoint/2010/main" val="3293625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BAD1C-3EB1-7A75-136F-6700021A9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CBE3D-F602-68C3-19AC-C410427EF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8363B6-BBAA-DBFD-5407-2B0755F0C1A0}"/>
              </a:ext>
            </a:extLst>
          </p:cNvPr>
          <p:cNvSpPr>
            <a:spLocks noGrp="1"/>
          </p:cNvSpPr>
          <p:nvPr>
            <p:ph type="body" idx="1"/>
          </p:nvPr>
        </p:nvSpPr>
        <p:spPr/>
        <p:txBody>
          <a:bodyPr/>
          <a:lstStyle/>
          <a:p>
            <a:r>
              <a:rPr lang="en-US" sz="1200" dirty="0"/>
              <a:t>Harassment involves unwelcome, offensive behavior based on protected characteristics or, in some cases, general bullying that creates a hostile work environment. </a:t>
            </a:r>
          </a:p>
          <a:p>
            <a:endParaRPr lang="en-US" sz="1200" dirty="0"/>
          </a:p>
          <a:p>
            <a:r>
              <a:rPr lang="en-US" dirty="0"/>
              <a:t>Protected characteristics </a:t>
            </a:r>
            <a:r>
              <a:rPr lang="en-US" sz="1200" dirty="0"/>
              <a:t>(race, sex, religion, age, disability) </a:t>
            </a:r>
          </a:p>
          <a:p>
            <a:endParaRPr lang="en-US" sz="1200" dirty="0"/>
          </a:p>
          <a:p>
            <a:r>
              <a:rPr lang="en-US" sz="1200" dirty="0"/>
              <a:t>can be perpetrated by managers, coworkers, or clients.</a:t>
            </a:r>
            <a:endParaRPr lang="en-US" dirty="0"/>
          </a:p>
        </p:txBody>
      </p:sp>
      <p:sp>
        <p:nvSpPr>
          <p:cNvPr id="4" name="Slide Number Placeholder 3">
            <a:extLst>
              <a:ext uri="{FF2B5EF4-FFF2-40B4-BE49-F238E27FC236}">
                <a16:creationId xmlns:a16="http://schemas.microsoft.com/office/drawing/2014/main" id="{1147BABF-08C8-1908-6EE7-DD1E1259FE9A}"/>
              </a:ext>
            </a:extLst>
          </p:cNvPr>
          <p:cNvSpPr>
            <a:spLocks noGrp="1"/>
          </p:cNvSpPr>
          <p:nvPr>
            <p:ph type="sldNum" sz="quarter" idx="5"/>
          </p:nvPr>
        </p:nvSpPr>
        <p:spPr/>
        <p:txBody>
          <a:bodyPr/>
          <a:lstStyle/>
          <a:p>
            <a:fld id="{ECABA67C-B522-4FBF-950B-7524A117C246}" type="slidenum">
              <a:rPr lang="en-US" smtClean="0"/>
              <a:t>8</a:t>
            </a:fld>
            <a:endParaRPr lang="en-US"/>
          </a:p>
        </p:txBody>
      </p:sp>
    </p:spTree>
    <p:extLst>
      <p:ext uri="{BB962C8B-B14F-4D97-AF65-F5344CB8AC3E}">
        <p14:creationId xmlns:p14="http://schemas.microsoft.com/office/powerpoint/2010/main" val="2662976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12A00-EA6C-4AD5-6FBF-209D7B516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ECE43-52FC-7FAB-C090-6B9C247788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D04B9-EEF4-7F4A-99B1-40DBD397B744}"/>
              </a:ext>
            </a:extLst>
          </p:cNvPr>
          <p:cNvSpPr>
            <a:spLocks noGrp="1"/>
          </p:cNvSpPr>
          <p:nvPr>
            <p:ph type="body" idx="1"/>
          </p:nvPr>
        </p:nvSpPr>
        <p:spPr/>
        <p:txBody>
          <a:bodyPr/>
          <a:lstStyle/>
          <a:p>
            <a:r>
              <a:rPr lang="en-US" dirty="0"/>
              <a:t>From EEOC</a:t>
            </a:r>
          </a:p>
          <a:p>
            <a:r>
              <a:rPr lang="en-US" sz="1200" b="0" i="0" kern="1200" dirty="0">
                <a:solidFill>
                  <a:schemeClr val="tx1"/>
                </a:solidFill>
                <a:effectLst/>
                <a:latin typeface="+mn-lt"/>
                <a:ea typeface="+mn-ea"/>
                <a:cs typeface="+mn-cs"/>
              </a:rPr>
              <a:t>“Sexual” harassment is a particular type of harassment that includes unwelcome conduct such as sexual advances, requests for sexual favors or dates, remarks about an individual’s appearance, discussions, remarks or jokes of a sexual nature, and/or other verbal or physical harassment of a sexual nature. The harasser can be the victim's supervisor, a supervisor in another area, a co-worker, or someone who is not an employee of the employer, such as a client or customer. </a:t>
            </a:r>
            <a:endParaRPr lang="en-US" dirty="0"/>
          </a:p>
        </p:txBody>
      </p:sp>
      <p:sp>
        <p:nvSpPr>
          <p:cNvPr id="4" name="Slide Number Placeholder 3">
            <a:extLst>
              <a:ext uri="{FF2B5EF4-FFF2-40B4-BE49-F238E27FC236}">
                <a16:creationId xmlns:a16="http://schemas.microsoft.com/office/drawing/2014/main" id="{8DA0959D-EA9B-E9B7-FBF5-52E4ADE358F4}"/>
              </a:ext>
            </a:extLst>
          </p:cNvPr>
          <p:cNvSpPr>
            <a:spLocks noGrp="1"/>
          </p:cNvSpPr>
          <p:nvPr>
            <p:ph type="sldNum" sz="quarter" idx="5"/>
          </p:nvPr>
        </p:nvSpPr>
        <p:spPr/>
        <p:txBody>
          <a:bodyPr/>
          <a:lstStyle/>
          <a:p>
            <a:fld id="{ECABA67C-B522-4FBF-950B-7524A117C246}" type="slidenum">
              <a:rPr lang="en-US" smtClean="0"/>
              <a:t>9</a:t>
            </a:fld>
            <a:endParaRPr lang="en-US"/>
          </a:p>
        </p:txBody>
      </p:sp>
    </p:spTree>
    <p:extLst>
      <p:ext uri="{BB962C8B-B14F-4D97-AF65-F5344CB8AC3E}">
        <p14:creationId xmlns:p14="http://schemas.microsoft.com/office/powerpoint/2010/main" val="3341442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eeoc.gov/field-office/phoenix/location"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azag.gov/complaints/civil-rights" TargetMode="External"/><Relationship Id="rId5" Type="http://schemas.openxmlformats.org/officeDocument/2006/relationships/image" Target="../media/image8.sv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8" Type="http://schemas.openxmlformats.org/officeDocument/2006/relationships/hyperlink" Target="tel:602279-2980" TargetMode="External"/><Relationship Id="rId3" Type="http://schemas.openxmlformats.org/officeDocument/2006/relationships/image" Target="../media/image1.png"/><Relationship Id="rId7" Type="http://schemas.openxmlformats.org/officeDocument/2006/relationships/hyperlink" Target="tel:1-800-799-7233" TargetMode="External"/><Relationship Id="rId12"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hyperlink" Target="tel:1-844-762-8483" TargetMode="External"/><Relationship Id="rId5" Type="http://schemas.openxmlformats.org/officeDocument/2006/relationships/image" Target="../media/image14.svg"/><Relationship Id="rId10" Type="http://schemas.openxmlformats.org/officeDocument/2006/relationships/hyperlink" Target="tel:1-800-656-4673" TargetMode="External"/><Relationship Id="rId4" Type="http://schemas.openxmlformats.org/officeDocument/2006/relationships/image" Target="../media/image13.png"/><Relationship Id="rId9" Type="http://schemas.openxmlformats.org/officeDocument/2006/relationships/hyperlink" Target="tel:800782-6400"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arcarizona.org/get-involved/arizona-sexual-violence-disability-network/" TargetMode="External"/><Relationship Id="rId3" Type="http://schemas.openxmlformats.org/officeDocument/2006/relationships/image" Target="../media/image1.png"/><Relationship Id="rId7" Type="http://schemas.openxmlformats.org/officeDocument/2006/relationships/hyperlink" Target="https://sonorancenter.arizona.edu/community-programs/health-wellness/from-silence-to-safety" TargetMode="External"/><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arizonasurvivors.org/" TargetMode="External"/><Relationship Id="rId11" Type="http://schemas.openxmlformats.org/officeDocument/2006/relationships/hyperlink" Target="https://www.niwrc.org/sites/default/files/images/resource/safety_planning_pdfs.pdf" TargetMode="External"/><Relationship Id="rId5" Type="http://schemas.openxmlformats.org/officeDocument/2006/relationships/image" Target="../media/image7.svg"/><Relationship Id="rId10" Type="http://schemas.openxmlformats.org/officeDocument/2006/relationships/image" Target="../media/image16.svg"/><Relationship Id="rId4" Type="http://schemas.openxmlformats.org/officeDocument/2006/relationships/image" Target="../media/image15.svg"/><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17.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8.sv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17.sv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mailto:griffiths@arizona.edu" TargetMode="External"/><Relationship Id="rId5" Type="http://schemas.openxmlformats.org/officeDocument/2006/relationships/image" Target="../media/image2.svg"/><Relationship Id="rId10" Type="http://schemas.openxmlformats.org/officeDocument/2006/relationships/image" Target="../media/image7.svg"/><Relationship Id="rId4" Type="http://schemas.openxmlformats.org/officeDocument/2006/relationships/image" Target="../media/image3.pn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sv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doi.gov/employees/anti-harassment/definitions#:~:text=Harassment%20becomes%20unlawful%20where%20enduring%20the%20offensive,employee%20of%20the%20employer%2C%20such%20as%20a" TargetMode="External"/><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063CDCC-6A80-812A-B127-23332C813C42}"/>
              </a:ext>
              <a:ext uri="{C183D7F6-B498-43B3-948B-1728B52AA6E4}">
                <adec:decorative xmlns:adec="http://schemas.microsoft.com/office/drawing/2017/decorative" val="1"/>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t>Sexual Violence &amp; Disability: Moving from Silence to Safety</a:t>
            </a:r>
          </a:p>
        </p:txBody>
      </p:sp>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089422" y="-656727"/>
            <a:ext cx="4094227" cy="4124221"/>
          </a:xfrm>
          <a:custGeom>
            <a:avLst/>
            <a:gdLst/>
            <a:ahLst/>
            <a:cxnLst/>
            <a:rect l="l" t="t" r="r" b="b"/>
            <a:pathLst>
              <a:path w="4094227" h="4124221">
                <a:moveTo>
                  <a:pt x="0" y="0"/>
                </a:moveTo>
                <a:lnTo>
                  <a:pt x="4094227" y="0"/>
                </a:lnTo>
                <a:lnTo>
                  <a:pt x="4094227" y="4124221"/>
                </a:lnTo>
                <a:lnTo>
                  <a:pt x="0" y="41242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7972068" y="1595086"/>
            <a:ext cx="12079744" cy="10403679"/>
          </a:xfrm>
          <a:custGeom>
            <a:avLst/>
            <a:gdLst/>
            <a:ahLst/>
            <a:cxnLst/>
            <a:rect l="l" t="t" r="r" b="b"/>
            <a:pathLst>
              <a:path w="12079744" h="10403679">
                <a:moveTo>
                  <a:pt x="0" y="0"/>
                </a:moveTo>
                <a:lnTo>
                  <a:pt x="12079744" y="0"/>
                </a:lnTo>
                <a:lnTo>
                  <a:pt x="12079744" y="10403679"/>
                </a:lnTo>
                <a:lnTo>
                  <a:pt x="0" y="10403679"/>
                </a:lnTo>
                <a:lnTo>
                  <a:pt x="0" y="0"/>
                </a:lnTo>
                <a:close/>
              </a:path>
            </a:pathLst>
          </a:custGeom>
          <a:blipFill>
            <a:blip r:embed="rId5">
              <a:alphaModFix amt="60000"/>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4011940" y="-1170585"/>
            <a:ext cx="4084874" cy="4114800"/>
          </a:xfrm>
          <a:custGeom>
            <a:avLst/>
            <a:gdLst/>
            <a:ahLst/>
            <a:cxnLst/>
            <a:rect l="l" t="t" r="r" b="b"/>
            <a:pathLst>
              <a:path w="4084874" h="4114800">
                <a:moveTo>
                  <a:pt x="0" y="0"/>
                </a:moveTo>
                <a:lnTo>
                  <a:pt x="4084874" y="0"/>
                </a:lnTo>
                <a:lnTo>
                  <a:pt x="4084874"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2379348">
            <a:off x="6554610" y="8547925"/>
            <a:ext cx="5453815" cy="5493769"/>
          </a:xfrm>
          <a:custGeom>
            <a:avLst/>
            <a:gdLst/>
            <a:ahLst/>
            <a:cxnLst/>
            <a:rect l="l" t="t" r="r" b="b"/>
            <a:pathLst>
              <a:path w="5453815" h="5493769">
                <a:moveTo>
                  <a:pt x="0" y="0"/>
                </a:moveTo>
                <a:lnTo>
                  <a:pt x="5453815" y="0"/>
                </a:lnTo>
                <a:lnTo>
                  <a:pt x="5453815" y="5493769"/>
                </a:lnTo>
                <a:lnTo>
                  <a:pt x="0" y="54937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rot="541149">
            <a:off x="8009907" y="2681291"/>
            <a:ext cx="10116784" cy="4114800"/>
          </a:xfrm>
          <a:custGeom>
            <a:avLst/>
            <a:gdLst/>
            <a:ahLst/>
            <a:cxnLst/>
            <a:rect l="l" t="t" r="r" b="b"/>
            <a:pathLst>
              <a:path w="8563969" h="5172112">
                <a:moveTo>
                  <a:pt x="0" y="0"/>
                </a:moveTo>
                <a:lnTo>
                  <a:pt x="8563968" y="0"/>
                </a:lnTo>
                <a:lnTo>
                  <a:pt x="8563968" y="5172113"/>
                </a:lnTo>
                <a:lnTo>
                  <a:pt x="0" y="517211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descr="From Silence to Safety Logo"/>
          <p:cNvSpPr/>
          <p:nvPr/>
        </p:nvSpPr>
        <p:spPr>
          <a:xfrm>
            <a:off x="2271405" y="1137314"/>
            <a:ext cx="6315395" cy="6315395"/>
          </a:xfrm>
          <a:custGeom>
            <a:avLst/>
            <a:gdLst/>
            <a:ahLst/>
            <a:cxnLst/>
            <a:rect l="l" t="t" r="r" b="b"/>
            <a:pathLst>
              <a:path w="6315395" h="6315395">
                <a:moveTo>
                  <a:pt x="0" y="0"/>
                </a:moveTo>
                <a:lnTo>
                  <a:pt x="6315395" y="0"/>
                </a:lnTo>
                <a:lnTo>
                  <a:pt x="6315395" y="6315394"/>
                </a:lnTo>
                <a:lnTo>
                  <a:pt x="0" y="6315394"/>
                </a:lnTo>
                <a:lnTo>
                  <a:pt x="0" y="0"/>
                </a:lnTo>
                <a:close/>
              </a:path>
            </a:pathLst>
          </a:custGeom>
          <a:blipFill>
            <a:blip r:embed="rId7"/>
            <a:stretch>
              <a:fillRect/>
            </a:stretch>
          </a:blipFill>
        </p:spPr>
        <p:txBody>
          <a:bodyPr/>
          <a:lstStyle/>
          <a:p>
            <a:endParaRPr lang="en-US"/>
          </a:p>
        </p:txBody>
      </p:sp>
      <p:sp>
        <p:nvSpPr>
          <p:cNvPr id="11" name="TextBox 11"/>
          <p:cNvSpPr txBox="1"/>
          <p:nvPr/>
        </p:nvSpPr>
        <p:spPr>
          <a:xfrm>
            <a:off x="9144001" y="3904486"/>
            <a:ext cx="7848599" cy="1938351"/>
          </a:xfrm>
          <a:prstGeom prst="rect">
            <a:avLst/>
          </a:prstGeom>
        </p:spPr>
        <p:txBody>
          <a:bodyPr wrap="square" lIns="0" tIns="0" rIns="0" bIns="0" rtlCol="0" anchor="t">
            <a:spAutoFit/>
          </a:bodyPr>
          <a:lstStyle/>
          <a:p>
            <a:pPr algn="ctr">
              <a:lnSpc>
                <a:spcPts val="6050"/>
              </a:lnSpc>
            </a:pPr>
            <a:r>
              <a:rPr lang="en-US" sz="5000" b="1" dirty="0">
                <a:solidFill>
                  <a:srgbClr val="FFFFFF"/>
                </a:solidFill>
                <a:latin typeface="Proxima Nova Bold"/>
                <a:ea typeface="Proxima Nova Bold"/>
                <a:cs typeface="Proxima Nova Bold"/>
                <a:sym typeface="Proxima Nova Bold"/>
              </a:rPr>
              <a:t>Healthy Relationships and Respect in the Workplace</a:t>
            </a:r>
          </a:p>
          <a:p>
            <a:pPr algn="ctr">
              <a:lnSpc>
                <a:spcPts val="2420"/>
              </a:lnSpc>
            </a:pPr>
            <a:endParaRPr lang="en-US" sz="5000" b="1" dirty="0">
              <a:solidFill>
                <a:srgbClr val="FFFFFF"/>
              </a:solidFill>
              <a:latin typeface="Proxima Nova Bold"/>
              <a:ea typeface="Proxima Nova Bold"/>
              <a:cs typeface="Proxima Nova Bold"/>
              <a:sym typeface="Proxima Nova Bold"/>
            </a:endParaRPr>
          </a:p>
        </p:txBody>
      </p:sp>
      <p:sp>
        <p:nvSpPr>
          <p:cNvPr id="13" name="TextBox 12">
            <a:extLst>
              <a:ext uri="{FF2B5EF4-FFF2-40B4-BE49-F238E27FC236}">
                <a16:creationId xmlns:a16="http://schemas.microsoft.com/office/drawing/2014/main" id="{C893FB53-0A69-5ECE-631E-16AD1D9E89A0}"/>
              </a:ext>
            </a:extLst>
          </p:cNvPr>
          <p:cNvSpPr txBox="1"/>
          <p:nvPr/>
        </p:nvSpPr>
        <p:spPr>
          <a:xfrm>
            <a:off x="605365" y="7655846"/>
            <a:ext cx="6569970" cy="1754326"/>
          </a:xfrm>
          <a:prstGeom prst="rect">
            <a:avLst/>
          </a:prstGeom>
          <a:noFill/>
        </p:spPr>
        <p:txBody>
          <a:bodyPr wrap="square" rtlCol="0">
            <a:spAutoFit/>
          </a:bodyPr>
          <a:lstStyle/>
          <a:p>
            <a:r>
              <a:rPr lang="en-US" sz="3600" dirty="0"/>
              <a:t>Employment First Topics &amp; Tactics</a:t>
            </a:r>
          </a:p>
          <a:p>
            <a:r>
              <a:rPr lang="en-US" sz="3600" dirty="0"/>
              <a:t>April 13, 2026</a:t>
            </a:r>
          </a:p>
          <a:p>
            <a:r>
              <a:rPr lang="en-US" sz="3600" dirty="0"/>
              <a:t>Gina Griffiths, MSW</a:t>
            </a:r>
          </a:p>
        </p:txBody>
      </p:sp>
      <p:sp>
        <p:nvSpPr>
          <p:cNvPr id="10" name="Freeform 10" descr="Sonoran Center logo"/>
          <p:cNvSpPr/>
          <p:nvPr/>
        </p:nvSpPr>
        <p:spPr>
          <a:xfrm>
            <a:off x="11085812" y="8533009"/>
            <a:ext cx="6951331" cy="1319466"/>
          </a:xfrm>
          <a:custGeom>
            <a:avLst/>
            <a:gdLst/>
            <a:ahLst/>
            <a:cxnLst/>
            <a:rect l="l" t="t" r="r" b="b"/>
            <a:pathLst>
              <a:path w="6951331" h="1319466">
                <a:moveTo>
                  <a:pt x="0" y="0"/>
                </a:moveTo>
                <a:lnTo>
                  <a:pt x="6951331" y="0"/>
                </a:lnTo>
                <a:lnTo>
                  <a:pt x="6951331" y="1319466"/>
                </a:lnTo>
                <a:lnTo>
                  <a:pt x="0" y="1319466"/>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1CD2D-E519-1F86-A0BA-13D280B6BED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C5E071-E174-5CF7-BD3D-B5479EB924EB}"/>
              </a:ext>
              <a:ext uri="{C183D7F6-B498-43B3-948B-1728B52AA6E4}">
                <adec:decorative xmlns:adec="http://schemas.microsoft.com/office/drawing/2017/decorative" val="1"/>
              </a:ext>
            </a:extLst>
          </p:cNvPr>
          <p:cNvSpPr/>
          <p:nvPr/>
        </p:nvSpPr>
        <p:spPr>
          <a:xfrm>
            <a:off x="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59C335F9-960F-7E61-DB51-8817A7F9737A}"/>
              </a:ext>
              <a:ext uri="{C183D7F6-B498-43B3-948B-1728B52AA6E4}">
                <adec:decorative xmlns:adec="http://schemas.microsoft.com/office/drawing/2017/decorative" val="1"/>
              </a:ext>
            </a:extLst>
          </p:cNvPr>
          <p:cNvSpPr/>
          <p:nvPr/>
        </p:nvSpPr>
        <p:spPr>
          <a:xfrm rot="262324">
            <a:off x="4686121" y="380747"/>
            <a:ext cx="8209488" cy="2490320"/>
          </a:xfrm>
          <a:custGeom>
            <a:avLst/>
            <a:gdLst/>
            <a:ahLst/>
            <a:cxnLst/>
            <a:rect l="l" t="t" r="r" b="b"/>
            <a:pathLst>
              <a:path w="5000817" h="1645723">
                <a:moveTo>
                  <a:pt x="0" y="0"/>
                </a:moveTo>
                <a:lnTo>
                  <a:pt x="5000816" y="0"/>
                </a:lnTo>
                <a:lnTo>
                  <a:pt x="5000816" y="1645723"/>
                </a:lnTo>
                <a:lnTo>
                  <a:pt x="0" y="16457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4" name="Group 4">
            <a:extLst>
              <a:ext uri="{FF2B5EF4-FFF2-40B4-BE49-F238E27FC236}">
                <a16:creationId xmlns:a16="http://schemas.microsoft.com/office/drawing/2014/main" id="{D72CE12A-8E0D-D663-C2AD-D2FB08ACFA61}"/>
              </a:ext>
              <a:ext uri="{C183D7F6-B498-43B3-948B-1728B52AA6E4}">
                <adec:decorative xmlns:adec="http://schemas.microsoft.com/office/drawing/2017/decorative" val="1"/>
              </a:ext>
            </a:extLst>
          </p:cNvPr>
          <p:cNvGrpSpPr/>
          <p:nvPr/>
        </p:nvGrpSpPr>
        <p:grpSpPr>
          <a:xfrm>
            <a:off x="14705554" y="0"/>
            <a:ext cx="3194646" cy="10287000"/>
            <a:chOff x="0" y="0"/>
            <a:chExt cx="4259528" cy="13716000"/>
          </a:xfrm>
        </p:grpSpPr>
        <p:sp>
          <p:nvSpPr>
            <p:cNvPr id="5" name="Freeform 5">
              <a:extLst>
                <a:ext uri="{FF2B5EF4-FFF2-40B4-BE49-F238E27FC236}">
                  <a16:creationId xmlns:a16="http://schemas.microsoft.com/office/drawing/2014/main" id="{C4F41F65-8DBA-AD75-E804-7A1DBF1A541C}"/>
                </a:ext>
              </a:extLst>
            </p:cNvPr>
            <p:cNvSpPr/>
            <p:nvPr/>
          </p:nvSpPr>
          <p:spPr>
            <a:xfrm rot="-5400000">
              <a:off x="-4728236" y="4728236"/>
              <a:ext cx="13716000" cy="4259528"/>
            </a:xfrm>
            <a:custGeom>
              <a:avLst/>
              <a:gdLst/>
              <a:ahLst/>
              <a:cxnLst/>
              <a:rect l="l" t="t" r="r" b="b"/>
              <a:pathLst>
                <a:path w="13716000" h="4259528">
                  <a:moveTo>
                    <a:pt x="0" y="0"/>
                  </a:moveTo>
                  <a:lnTo>
                    <a:pt x="13716000" y="0"/>
                  </a:lnTo>
                  <a:lnTo>
                    <a:pt x="13716000" y="4259528"/>
                  </a:lnTo>
                  <a:lnTo>
                    <a:pt x="0" y="4259528"/>
                  </a:lnTo>
                  <a:lnTo>
                    <a:pt x="0" y="0"/>
                  </a:lnTo>
                  <a:close/>
                </a:path>
              </a:pathLst>
            </a:custGeom>
            <a:blipFill>
              <a:blip r:embed="rId5">
                <a:alphaModFix amt="63000"/>
              </a:blip>
              <a:stretch>
                <a:fillRect t="-12483" b="-11489"/>
              </a:stretch>
            </a:blipFill>
          </p:spPr>
          <p:txBody>
            <a:bodyPr/>
            <a:lstStyle/>
            <a:p>
              <a:endParaRPr lang="en-US"/>
            </a:p>
          </p:txBody>
        </p:sp>
        <p:sp>
          <p:nvSpPr>
            <p:cNvPr id="6" name="Freeform 6">
              <a:extLst>
                <a:ext uri="{FF2B5EF4-FFF2-40B4-BE49-F238E27FC236}">
                  <a16:creationId xmlns:a16="http://schemas.microsoft.com/office/drawing/2014/main" id="{60E65165-4F4B-5867-6BE4-C43C9B2B5D75}"/>
                </a:ext>
              </a:extLst>
            </p:cNvPr>
            <p:cNvSpPr/>
            <p:nvPr/>
          </p:nvSpPr>
          <p:spPr>
            <a:xfrm rot="-5337255">
              <a:off x="-198191" y="8635013"/>
              <a:ext cx="4655910" cy="4175250"/>
            </a:xfrm>
            <a:custGeom>
              <a:avLst/>
              <a:gdLst/>
              <a:ahLst/>
              <a:cxnLst/>
              <a:rect l="l" t="t" r="r" b="b"/>
              <a:pathLst>
                <a:path w="4655910" h="4175250">
                  <a:moveTo>
                    <a:pt x="0" y="0"/>
                  </a:moveTo>
                  <a:lnTo>
                    <a:pt x="4655910" y="0"/>
                  </a:lnTo>
                  <a:lnTo>
                    <a:pt x="4655910" y="4175250"/>
                  </a:lnTo>
                  <a:lnTo>
                    <a:pt x="0" y="4175250"/>
                  </a:lnTo>
                  <a:lnTo>
                    <a:pt x="0" y="0"/>
                  </a:lnTo>
                  <a:close/>
                </a:path>
              </a:pathLst>
            </a:custGeom>
            <a:blipFill>
              <a:blip r:embed="rId6"/>
              <a:stretch>
                <a:fillRect l="-7700" r="-7700"/>
              </a:stretch>
            </a:blipFill>
          </p:spPr>
          <p:txBody>
            <a:bodyPr/>
            <a:lstStyle/>
            <a:p>
              <a:endParaRPr lang="en-US"/>
            </a:p>
          </p:txBody>
        </p:sp>
      </p:grpSp>
      <p:sp>
        <p:nvSpPr>
          <p:cNvPr id="10" name="Freeform 10">
            <a:extLst>
              <a:ext uri="{FF2B5EF4-FFF2-40B4-BE49-F238E27FC236}">
                <a16:creationId xmlns:a16="http://schemas.microsoft.com/office/drawing/2014/main" id="{367D58E6-0992-60BD-3148-30559CBB1126}"/>
              </a:ext>
              <a:ext uri="{C183D7F6-B498-43B3-948B-1728B52AA6E4}">
                <adec:decorative xmlns:adec="http://schemas.microsoft.com/office/drawing/2017/decorative" val="1"/>
              </a:ext>
            </a:extLst>
          </p:cNvPr>
          <p:cNvSpPr/>
          <p:nvPr/>
        </p:nvSpPr>
        <p:spPr>
          <a:xfrm rot="-10800000">
            <a:off x="427592" y="5880364"/>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itle 6">
            <a:extLst>
              <a:ext uri="{FF2B5EF4-FFF2-40B4-BE49-F238E27FC236}">
                <a16:creationId xmlns:a16="http://schemas.microsoft.com/office/drawing/2014/main" id="{3CCE3814-A216-8081-EC1D-474542C00F0C}"/>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Warning Signs</a:t>
            </a:r>
          </a:p>
        </p:txBody>
      </p:sp>
      <p:sp>
        <p:nvSpPr>
          <p:cNvPr id="8" name="TextBox 10">
            <a:extLst>
              <a:ext uri="{FF2B5EF4-FFF2-40B4-BE49-F238E27FC236}">
                <a16:creationId xmlns:a16="http://schemas.microsoft.com/office/drawing/2014/main" id="{47751A90-E150-39D9-522E-A992BA14E8E1}"/>
              </a:ext>
            </a:extLst>
          </p:cNvPr>
          <p:cNvSpPr txBox="1">
            <a:spLocks/>
          </p:cNvSpPr>
          <p:nvPr/>
        </p:nvSpPr>
        <p:spPr>
          <a:xfrm>
            <a:off x="4826781" y="949223"/>
            <a:ext cx="8185598" cy="9602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ts val="8200"/>
              </a:lnSpc>
              <a:spcBef>
                <a:spcPts val="0"/>
              </a:spcBef>
              <a:defRPr/>
            </a:pPr>
            <a:r>
              <a:rPr lang="en-US" sz="6000" b="1" dirty="0">
                <a:solidFill>
                  <a:srgbClr val="FFFFFF"/>
                </a:solidFill>
                <a:latin typeface="Proxima Nova"/>
                <a:ea typeface="Proxima Nova"/>
                <a:cs typeface="Proxima Nova"/>
                <a:sym typeface="Proxima Nova"/>
              </a:rPr>
              <a:t>Warning Signs</a:t>
            </a:r>
          </a:p>
        </p:txBody>
      </p:sp>
      <p:sp>
        <p:nvSpPr>
          <p:cNvPr id="12" name="Content Placeholder 11">
            <a:extLst>
              <a:ext uri="{FF2B5EF4-FFF2-40B4-BE49-F238E27FC236}">
                <a16:creationId xmlns:a16="http://schemas.microsoft.com/office/drawing/2014/main" id="{7D1C607D-4A24-B5B5-EB08-F5F0CC779761}"/>
              </a:ext>
            </a:extLst>
          </p:cNvPr>
          <p:cNvSpPr>
            <a:spLocks noGrp="1"/>
          </p:cNvSpPr>
          <p:nvPr>
            <p:ph idx="1"/>
          </p:nvPr>
        </p:nvSpPr>
        <p:spPr>
          <a:xfrm>
            <a:off x="2590800" y="4026496"/>
            <a:ext cx="11194601" cy="5604868"/>
          </a:xfrm>
        </p:spPr>
        <p:txBody>
          <a:bodyPr>
            <a:normAutofit/>
          </a:bodyPr>
          <a:lstStyle/>
          <a:p>
            <a:pPr marL="0" indent="0">
              <a:buNone/>
            </a:pPr>
            <a:r>
              <a:rPr lang="en-US" sz="4400" dirty="0"/>
              <a:t>Things that might feel uncomfortable:</a:t>
            </a:r>
          </a:p>
          <a:p>
            <a:pPr lvl="0"/>
            <a:r>
              <a:rPr lang="en-US" sz="4400" dirty="0"/>
              <a:t>Someone standing too close</a:t>
            </a:r>
          </a:p>
          <a:p>
            <a:pPr lvl="0"/>
            <a:r>
              <a:rPr lang="en-US" sz="4400" dirty="0"/>
              <a:t>Someone asking personal questions repeatedly</a:t>
            </a:r>
          </a:p>
          <a:p>
            <a:pPr lvl="0"/>
            <a:r>
              <a:rPr lang="en-US" sz="4400" dirty="0"/>
              <a:t>Being pressured to keep secrets</a:t>
            </a:r>
          </a:p>
          <a:p>
            <a:pPr lvl="0"/>
            <a:r>
              <a:rPr lang="en-US" sz="4400" dirty="0"/>
              <a:t>Being asked to do something that feels wrong</a:t>
            </a:r>
          </a:p>
        </p:txBody>
      </p:sp>
      <p:sp>
        <p:nvSpPr>
          <p:cNvPr id="9" name="Freeform 9">
            <a:extLst>
              <a:ext uri="{FF2B5EF4-FFF2-40B4-BE49-F238E27FC236}">
                <a16:creationId xmlns:a16="http://schemas.microsoft.com/office/drawing/2014/main" id="{E1B056B2-F2C3-8587-CAD4-6ED3A05DAC04}"/>
              </a:ext>
              <a:ext uri="{C183D7F6-B498-43B3-948B-1728B52AA6E4}">
                <adec:decorative xmlns:adec="http://schemas.microsoft.com/office/drawing/2017/decorative" val="1"/>
              </a:ext>
            </a:extLst>
          </p:cNvPr>
          <p:cNvSpPr/>
          <p:nvPr/>
        </p:nvSpPr>
        <p:spPr>
          <a:xfrm>
            <a:off x="1" y="0"/>
            <a:ext cx="3203628" cy="3467099"/>
          </a:xfrm>
          <a:custGeom>
            <a:avLst/>
            <a:gdLst/>
            <a:ahLst/>
            <a:cxnLst/>
            <a:rect l="l" t="t" r="r" b="b"/>
            <a:pathLst>
              <a:path w="4026495" h="4026495">
                <a:moveTo>
                  <a:pt x="0" y="0"/>
                </a:moveTo>
                <a:lnTo>
                  <a:pt x="4026495" y="0"/>
                </a:lnTo>
                <a:lnTo>
                  <a:pt x="4026495" y="4026495"/>
                </a:lnTo>
                <a:lnTo>
                  <a:pt x="0" y="4026495"/>
                </a:lnTo>
                <a:lnTo>
                  <a:pt x="0" y="0"/>
                </a:lnTo>
                <a:close/>
              </a:path>
            </a:pathLst>
          </a:custGeom>
          <a:blipFill>
            <a:blip r:embed="rId8"/>
            <a:stretch>
              <a:fillRect/>
            </a:stretch>
          </a:blipFill>
        </p:spPr>
        <p:txBody>
          <a:bodyPr/>
          <a:lstStyle/>
          <a:p>
            <a:endParaRPr lang="en-US"/>
          </a:p>
        </p:txBody>
      </p:sp>
    </p:spTree>
    <p:extLst>
      <p:ext uri="{BB962C8B-B14F-4D97-AF65-F5344CB8AC3E}">
        <p14:creationId xmlns:p14="http://schemas.microsoft.com/office/powerpoint/2010/main" val="4200783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F7A23-53E1-88FF-8C74-44954717004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8B263FA-460D-7C0C-D1AC-8817D37C3E81}"/>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589EE8D1-41BC-5517-FE1E-14D20B28C18D}"/>
              </a:ext>
              <a:ext uri="{C183D7F6-B498-43B3-948B-1728B52AA6E4}">
                <adec:decorative xmlns:adec="http://schemas.microsoft.com/office/drawing/2017/decorative" val="1"/>
              </a:ext>
            </a:extLst>
          </p:cNvPr>
          <p:cNvSpPr/>
          <p:nvPr/>
        </p:nvSpPr>
        <p:spPr>
          <a:xfrm rot="262324">
            <a:off x="4699248" y="-873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3A4DE653-A2F4-931B-EC69-17C3EDCE6662}"/>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A931BCDC-1371-6FF8-9A69-C66495DD172A}"/>
              </a:ext>
            </a:extLst>
          </p:cNvPr>
          <p:cNvSpPr txBox="1">
            <a:spLocks noGrp="1"/>
          </p:cNvSpPr>
          <p:nvPr>
            <p:ph type="title" idx="4294967295"/>
          </p:nvPr>
        </p:nvSpPr>
        <p:spPr>
          <a:xfrm>
            <a:off x="5051201" y="833640"/>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What To Do?</a:t>
            </a:r>
          </a:p>
        </p:txBody>
      </p:sp>
      <p:sp>
        <p:nvSpPr>
          <p:cNvPr id="16" name="Freeform 16">
            <a:extLst>
              <a:ext uri="{FF2B5EF4-FFF2-40B4-BE49-F238E27FC236}">
                <a16:creationId xmlns:a16="http://schemas.microsoft.com/office/drawing/2014/main" id="{29C93CCB-5D1E-A720-5387-FE802A77987D}"/>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04369D27-4CF9-69D0-BABF-5F46B4EC0D2B}"/>
              </a:ext>
            </a:extLst>
          </p:cNvPr>
          <p:cNvSpPr txBox="1"/>
          <p:nvPr/>
        </p:nvSpPr>
        <p:spPr>
          <a:xfrm>
            <a:off x="2965260" y="4229100"/>
            <a:ext cx="12208984" cy="3754874"/>
          </a:xfrm>
          <a:prstGeom prst="rect">
            <a:avLst/>
          </a:prstGeom>
          <a:noFill/>
        </p:spPr>
        <p:txBody>
          <a:bodyPr wrap="square" rtlCol="0">
            <a:spAutoFit/>
          </a:bodyPr>
          <a:lstStyle/>
          <a:p>
            <a:pPr lvl="0"/>
            <a:r>
              <a:rPr lang="en-US" sz="4400" dirty="0"/>
              <a:t>If you’re the employee:</a:t>
            </a:r>
          </a:p>
          <a:p>
            <a:pPr marL="971550" lvl="1" indent="-514350">
              <a:buFont typeface="+mj-lt"/>
              <a:buAutoNum type="arabicPeriod"/>
            </a:pPr>
            <a:r>
              <a:rPr lang="en-US" sz="4400" dirty="0"/>
              <a:t>Say “Stop” or “That makes me uncomfortable”</a:t>
            </a:r>
          </a:p>
          <a:p>
            <a:pPr marL="971550" lvl="1" indent="-514350">
              <a:buFont typeface="+mj-lt"/>
              <a:buAutoNum type="arabicPeriod"/>
            </a:pPr>
            <a:r>
              <a:rPr lang="en-US" sz="4400" dirty="0"/>
              <a:t>Move away if possible</a:t>
            </a:r>
          </a:p>
          <a:p>
            <a:pPr marL="971550" lvl="1" indent="-514350">
              <a:buFont typeface="+mj-lt"/>
              <a:buAutoNum type="arabicPeriod"/>
            </a:pPr>
            <a:r>
              <a:rPr lang="en-US" sz="4400" dirty="0"/>
              <a:t>Write down what happened</a:t>
            </a:r>
          </a:p>
          <a:p>
            <a:pPr marL="971550" lvl="1" indent="-514350">
              <a:buFont typeface="+mj-lt"/>
              <a:buAutoNum type="arabicPeriod"/>
            </a:pPr>
            <a:r>
              <a:rPr lang="en-US" sz="4400" dirty="0"/>
              <a:t>Tell someone you trust</a:t>
            </a:r>
          </a:p>
          <a:p>
            <a:endParaRPr lang="en-US" dirty="0"/>
          </a:p>
        </p:txBody>
      </p:sp>
      <p:sp>
        <p:nvSpPr>
          <p:cNvPr id="17" name="Freeform 17">
            <a:extLst>
              <a:ext uri="{FF2B5EF4-FFF2-40B4-BE49-F238E27FC236}">
                <a16:creationId xmlns:a16="http://schemas.microsoft.com/office/drawing/2014/main" id="{9FBBC940-BE19-FD32-10C8-CFD2AC090064}"/>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3148736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FF1F2-FC99-60D7-9489-0BCE00CEB44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B03B07-7F13-D753-9C22-AD29FEDC6F2D}"/>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8096DDA9-8CCF-F1CB-D863-78BE43D76A9D}"/>
              </a:ext>
              <a:ext uri="{C183D7F6-B498-43B3-948B-1728B52AA6E4}">
                <adec:decorative xmlns:adec="http://schemas.microsoft.com/office/drawing/2017/decorative" val="1"/>
              </a:ext>
            </a:extLst>
          </p:cNvPr>
          <p:cNvSpPr/>
          <p:nvPr/>
        </p:nvSpPr>
        <p:spPr>
          <a:xfrm rot="262324">
            <a:off x="4699248" y="-873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8B7D0248-04BD-2375-AEEC-9C42C0E126B5}"/>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5FFE01C7-35E8-2821-9E13-760DD243008C}"/>
              </a:ext>
            </a:extLst>
          </p:cNvPr>
          <p:cNvSpPr txBox="1">
            <a:spLocks noGrp="1"/>
          </p:cNvSpPr>
          <p:nvPr>
            <p:ph type="title" idx="4294967295"/>
          </p:nvPr>
        </p:nvSpPr>
        <p:spPr>
          <a:xfrm>
            <a:off x="5051201" y="833640"/>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What To Do? (Part 2)</a:t>
            </a:r>
          </a:p>
        </p:txBody>
      </p:sp>
      <p:sp>
        <p:nvSpPr>
          <p:cNvPr id="16" name="Freeform 16">
            <a:extLst>
              <a:ext uri="{FF2B5EF4-FFF2-40B4-BE49-F238E27FC236}">
                <a16:creationId xmlns:a16="http://schemas.microsoft.com/office/drawing/2014/main" id="{C38CB961-2B04-7766-FE75-EE3710C34DC5}"/>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81D02319-106A-37C7-4CF1-C328FC0697A9}"/>
              </a:ext>
            </a:extLst>
          </p:cNvPr>
          <p:cNvSpPr txBox="1"/>
          <p:nvPr/>
        </p:nvSpPr>
        <p:spPr>
          <a:xfrm>
            <a:off x="3239738" y="4457700"/>
            <a:ext cx="12208984" cy="3754874"/>
          </a:xfrm>
          <a:prstGeom prst="rect">
            <a:avLst/>
          </a:prstGeom>
          <a:noFill/>
        </p:spPr>
        <p:txBody>
          <a:bodyPr wrap="square" rtlCol="0">
            <a:spAutoFit/>
          </a:bodyPr>
          <a:lstStyle/>
          <a:p>
            <a:pPr lvl="0"/>
            <a:r>
              <a:rPr lang="en-US" sz="4400" dirty="0"/>
              <a:t>If you’re the professional:</a:t>
            </a:r>
          </a:p>
          <a:p>
            <a:pPr marL="1200150" lvl="1" indent="-742950">
              <a:buFont typeface="+mj-lt"/>
              <a:buAutoNum type="arabicPeriod"/>
            </a:pPr>
            <a:r>
              <a:rPr lang="en-US" sz="4400" dirty="0"/>
              <a:t>Stay calm, listen and believe them</a:t>
            </a:r>
          </a:p>
          <a:p>
            <a:pPr marL="1200150" lvl="1" indent="-742950">
              <a:buFont typeface="+mj-lt"/>
              <a:buAutoNum type="arabicPeriod"/>
            </a:pPr>
            <a:r>
              <a:rPr lang="en-US" sz="4400" dirty="0"/>
              <a:t>Document facts – do not try to verify</a:t>
            </a:r>
          </a:p>
          <a:p>
            <a:pPr marL="1200150" lvl="1" indent="-742950">
              <a:buFont typeface="+mj-lt"/>
              <a:buAutoNum type="arabicPeriod"/>
            </a:pPr>
            <a:r>
              <a:rPr lang="en-US" sz="4400" dirty="0"/>
              <a:t>Ensure their safety </a:t>
            </a:r>
          </a:p>
          <a:p>
            <a:pPr marL="1200150" lvl="1" indent="-742950">
              <a:buFont typeface="+mj-lt"/>
              <a:buAutoNum type="arabicPeriod"/>
            </a:pPr>
            <a:r>
              <a:rPr lang="en-US" sz="4400" dirty="0"/>
              <a:t>Provide resources</a:t>
            </a:r>
          </a:p>
          <a:p>
            <a:endParaRPr lang="en-US" dirty="0"/>
          </a:p>
        </p:txBody>
      </p:sp>
      <p:sp>
        <p:nvSpPr>
          <p:cNvPr id="17" name="Freeform 17">
            <a:extLst>
              <a:ext uri="{FF2B5EF4-FFF2-40B4-BE49-F238E27FC236}">
                <a16:creationId xmlns:a16="http://schemas.microsoft.com/office/drawing/2014/main" id="{D80A9FBE-BA5A-2214-26A7-323E806A7C14}"/>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3310781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EEBF8-7466-5D0A-B391-2A6534596B1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BED457D-88E5-AF63-47EC-152CBEDEC0BC}"/>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BEFA015A-20F3-CE55-5C50-5B0DE2F71D32}"/>
              </a:ext>
              <a:ext uri="{C183D7F6-B498-43B3-948B-1728B52AA6E4}">
                <adec:decorative xmlns:adec="http://schemas.microsoft.com/office/drawing/2017/decorative" val="1"/>
              </a:ext>
            </a:extLst>
          </p:cNvPr>
          <p:cNvSpPr/>
          <p:nvPr/>
        </p:nvSpPr>
        <p:spPr>
          <a:xfrm rot="262324">
            <a:off x="4812241" y="4957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E5B4F4E3-D8EA-D37F-7A6A-28EBB7BB9A41}"/>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45AC1666-BB82-4C3C-2075-2E2B0C5E965E}"/>
              </a:ext>
            </a:extLst>
          </p:cNvPr>
          <p:cNvSpPr txBox="1">
            <a:spLocks noGrp="1"/>
          </p:cNvSpPr>
          <p:nvPr>
            <p:ph type="title" idx="4294967295"/>
          </p:nvPr>
        </p:nvSpPr>
        <p:spPr>
          <a:xfrm>
            <a:off x="4921732" y="1443163"/>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5857"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Who Can Help?</a:t>
            </a:r>
          </a:p>
        </p:txBody>
      </p:sp>
      <p:sp>
        <p:nvSpPr>
          <p:cNvPr id="16" name="Freeform 16">
            <a:extLst>
              <a:ext uri="{FF2B5EF4-FFF2-40B4-BE49-F238E27FC236}">
                <a16:creationId xmlns:a16="http://schemas.microsoft.com/office/drawing/2014/main" id="{F2D4EB5A-E3B3-299D-EEC8-AFAAE92536A3}"/>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D58F6E6F-FE18-CBB1-F575-AD1C827D5D68}"/>
              </a:ext>
            </a:extLst>
          </p:cNvPr>
          <p:cNvSpPr txBox="1"/>
          <p:nvPr/>
        </p:nvSpPr>
        <p:spPr>
          <a:xfrm>
            <a:off x="3259616" y="3822922"/>
            <a:ext cx="10075384" cy="3477875"/>
          </a:xfrm>
          <a:prstGeom prst="rect">
            <a:avLst/>
          </a:prstGeom>
          <a:noFill/>
        </p:spPr>
        <p:txBody>
          <a:bodyPr wrap="square" rtlCol="0">
            <a:spAutoFit/>
          </a:bodyPr>
          <a:lstStyle/>
          <a:p>
            <a:r>
              <a:rPr lang="en-US" sz="4400" dirty="0"/>
              <a:t>Possible supports:</a:t>
            </a:r>
          </a:p>
          <a:p>
            <a:pPr marL="571500" lvl="0" indent="-571500">
              <a:buFont typeface="Arial" panose="020B0604020202020204" pitchFamily="34" charset="0"/>
              <a:buChar char="•"/>
            </a:pPr>
            <a:r>
              <a:rPr lang="en-US" sz="4400" dirty="0"/>
              <a:t>Supervisor or manager</a:t>
            </a:r>
          </a:p>
          <a:p>
            <a:pPr marL="571500" lvl="0" indent="-571500">
              <a:buFont typeface="Arial" panose="020B0604020202020204" pitchFamily="34" charset="0"/>
              <a:buChar char="•"/>
            </a:pPr>
            <a:r>
              <a:rPr lang="en-US" sz="4400" dirty="0"/>
              <a:t>HR representative</a:t>
            </a:r>
          </a:p>
          <a:p>
            <a:pPr marL="571500" lvl="0" indent="-571500">
              <a:buFont typeface="Arial" panose="020B0604020202020204" pitchFamily="34" charset="0"/>
              <a:buChar char="•"/>
            </a:pPr>
            <a:r>
              <a:rPr lang="en-US" sz="4400" dirty="0"/>
              <a:t>Job coach or employment specialist</a:t>
            </a:r>
          </a:p>
          <a:p>
            <a:pPr marL="571500" lvl="0" indent="-571500">
              <a:buFont typeface="Arial" panose="020B0604020202020204" pitchFamily="34" charset="0"/>
              <a:buChar char="•"/>
            </a:pPr>
            <a:r>
              <a:rPr lang="en-US" sz="4400" dirty="0"/>
              <a:t>Trusted family member</a:t>
            </a:r>
          </a:p>
        </p:txBody>
      </p:sp>
      <p:sp>
        <p:nvSpPr>
          <p:cNvPr id="17" name="Freeform 17">
            <a:extLst>
              <a:ext uri="{FF2B5EF4-FFF2-40B4-BE49-F238E27FC236}">
                <a16:creationId xmlns:a16="http://schemas.microsoft.com/office/drawing/2014/main" id="{D27A3D07-F02E-84D7-6E3E-4A618D97C20D}"/>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296775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10BFB-7C9F-603D-2903-6F53893D6D1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4C51E9B-775D-16B7-051C-AA035A418E6F}"/>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a:extLst>
              <a:ext uri="{FF2B5EF4-FFF2-40B4-BE49-F238E27FC236}">
                <a16:creationId xmlns:a16="http://schemas.microsoft.com/office/drawing/2014/main" id="{E8BE0C8C-BDC7-5E3E-3A07-C1DD5E2CEF3E}"/>
              </a:ext>
              <a:ext uri="{C183D7F6-B498-43B3-948B-1728B52AA6E4}">
                <adec:decorative xmlns:adec="http://schemas.microsoft.com/office/drawing/2017/decorative" val="1"/>
              </a:ext>
            </a:extLst>
          </p:cNvPr>
          <p:cNvSpPr/>
          <p:nvPr/>
        </p:nvSpPr>
        <p:spPr>
          <a:xfrm rot="262324">
            <a:off x="3913201" y="569200"/>
            <a:ext cx="10046864"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330CD1D5-52CE-B064-FF2C-2D98248662E0}"/>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3582F52E-7AFA-C320-B266-AA677FC002DA}"/>
              </a:ext>
            </a:extLst>
          </p:cNvPr>
          <p:cNvSpPr txBox="1">
            <a:spLocks noGrp="1"/>
          </p:cNvSpPr>
          <p:nvPr>
            <p:ph type="title" idx="4294967295"/>
          </p:nvPr>
        </p:nvSpPr>
        <p:spPr>
          <a:xfrm>
            <a:off x="4800600" y="1462382"/>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5857"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Workplace Complaints</a:t>
            </a:r>
          </a:p>
        </p:txBody>
      </p:sp>
      <p:sp>
        <p:nvSpPr>
          <p:cNvPr id="16" name="Freeform 16">
            <a:extLst>
              <a:ext uri="{FF2B5EF4-FFF2-40B4-BE49-F238E27FC236}">
                <a16:creationId xmlns:a16="http://schemas.microsoft.com/office/drawing/2014/main" id="{96C757E4-C5DF-7807-2D2E-002A6803BD9F}"/>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4">
            <a:extLst>
              <a:ext uri="{FF2B5EF4-FFF2-40B4-BE49-F238E27FC236}">
                <a16:creationId xmlns:a16="http://schemas.microsoft.com/office/drawing/2014/main" id="{33252984-3DEF-D84C-956A-CB3784C00BDC}"/>
              </a:ext>
            </a:extLst>
          </p:cNvPr>
          <p:cNvSpPr txBox="1"/>
          <p:nvPr/>
        </p:nvSpPr>
        <p:spPr>
          <a:xfrm>
            <a:off x="2961947" y="4799620"/>
            <a:ext cx="12801600" cy="3785652"/>
          </a:xfrm>
          <a:prstGeom prst="rect">
            <a:avLst/>
          </a:prstGeom>
          <a:noFill/>
        </p:spPr>
        <p:txBody>
          <a:bodyPr wrap="square" rtlCol="0">
            <a:spAutoFit/>
          </a:bodyPr>
          <a:lstStyle/>
          <a:p>
            <a:pPr marL="571500" indent="-571500">
              <a:buFont typeface="Arial" panose="020B0604020202020204" pitchFamily="34" charset="0"/>
              <a:buChar char="•"/>
            </a:pPr>
            <a:r>
              <a:rPr lang="en-US" sz="4000" dirty="0"/>
              <a:t>Arizona Civil Rights Division -  </a:t>
            </a:r>
            <a:r>
              <a:rPr lang="en-US" sz="4000" dirty="0">
                <a:hlinkClick r:id="rId6"/>
              </a:rPr>
              <a:t>https://www.azag.gov/complaints/civil-rights</a:t>
            </a:r>
            <a:endParaRPr lang="en-US" sz="4000" dirty="0"/>
          </a:p>
          <a:p>
            <a:endParaRPr lang="en-US" sz="4000" dirty="0"/>
          </a:p>
          <a:p>
            <a:pPr marL="571500" indent="-571500">
              <a:buFont typeface="Arial" panose="020B0604020202020204" pitchFamily="34" charset="0"/>
              <a:buChar char="•"/>
            </a:pPr>
            <a:r>
              <a:rPr lang="en-US" sz="4000" dirty="0"/>
              <a:t>US Equal Employment Opportunity Commission (EEOC) -  </a:t>
            </a:r>
            <a:r>
              <a:rPr lang="en-US" sz="4000" dirty="0">
                <a:hlinkClick r:id="rId7"/>
              </a:rPr>
              <a:t>https://www.eeoc.gov/field-office/phoenix/location</a:t>
            </a:r>
            <a:r>
              <a:rPr lang="en-US" sz="4000" dirty="0"/>
              <a:t> </a:t>
            </a:r>
          </a:p>
          <a:p>
            <a:r>
              <a:rPr lang="en-US" sz="4000" dirty="0"/>
              <a:t> </a:t>
            </a:r>
          </a:p>
        </p:txBody>
      </p:sp>
      <p:sp>
        <p:nvSpPr>
          <p:cNvPr id="17" name="Freeform 17">
            <a:extLst>
              <a:ext uri="{FF2B5EF4-FFF2-40B4-BE49-F238E27FC236}">
                <a16:creationId xmlns:a16="http://schemas.microsoft.com/office/drawing/2014/main" id="{23747DE6-64E8-206D-1704-6F841225CEE0}"/>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8"/>
            <a:stretch>
              <a:fillRect/>
            </a:stretch>
          </a:blipFill>
        </p:spPr>
        <p:txBody>
          <a:bodyPr/>
          <a:lstStyle/>
          <a:p>
            <a:endParaRPr lang="en-US"/>
          </a:p>
        </p:txBody>
      </p:sp>
    </p:spTree>
    <p:extLst>
      <p:ext uri="{BB962C8B-B14F-4D97-AF65-F5344CB8AC3E}">
        <p14:creationId xmlns:p14="http://schemas.microsoft.com/office/powerpoint/2010/main" val="2234557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4" name="Freeform 4">
            <a:extLst>
              <a:ext uri="{C183D7F6-B498-43B3-948B-1728B52AA6E4}">
                <adec:decorative xmlns:adec="http://schemas.microsoft.com/office/drawing/2017/decorative" val="1"/>
              </a:ext>
            </a:extLst>
          </p:cNvPr>
          <p:cNvSpPr/>
          <p:nvPr/>
        </p:nvSpPr>
        <p:spPr>
          <a:xfrm>
            <a:off x="893763" y="3323617"/>
            <a:ext cx="3859824" cy="5215979"/>
          </a:xfrm>
          <a:custGeom>
            <a:avLst/>
            <a:gdLst/>
            <a:ahLst/>
            <a:cxnLst/>
            <a:rect l="l" t="t" r="r" b="b"/>
            <a:pathLst>
              <a:path w="3859824" h="5215979">
                <a:moveTo>
                  <a:pt x="0" y="0"/>
                </a:moveTo>
                <a:lnTo>
                  <a:pt x="3859824" y="0"/>
                </a:lnTo>
                <a:lnTo>
                  <a:pt x="3859824" y="5215979"/>
                </a:lnTo>
                <a:lnTo>
                  <a:pt x="0" y="5215979"/>
                </a:lnTo>
                <a:lnTo>
                  <a:pt x="0" y="0"/>
                </a:lnTo>
                <a:close/>
              </a:path>
            </a:pathLst>
          </a:custGeom>
          <a:blipFill>
            <a:blip r:embed="rId4"/>
            <a:stretch>
              <a:fillRect/>
            </a:stretch>
          </a:blipFill>
        </p:spPr>
        <p:txBody>
          <a:bodyPr/>
          <a:lstStyle/>
          <a:p>
            <a:endParaRPr lang="en-US" dirty="0"/>
          </a:p>
        </p:txBody>
      </p:sp>
      <p:sp>
        <p:nvSpPr>
          <p:cNvPr id="6" name="Freeform 6">
            <a:extLst>
              <a:ext uri="{C183D7F6-B498-43B3-948B-1728B52AA6E4}">
                <adec:decorative xmlns:adec="http://schemas.microsoft.com/office/drawing/2017/decorative" val="1"/>
              </a:ext>
            </a:extLst>
          </p:cNvPr>
          <p:cNvSpPr/>
          <p:nvPr/>
        </p:nvSpPr>
        <p:spPr>
          <a:xfrm>
            <a:off x="9597645" y="3323617"/>
            <a:ext cx="3859824" cy="5215979"/>
          </a:xfrm>
          <a:custGeom>
            <a:avLst/>
            <a:gdLst/>
            <a:ahLst/>
            <a:cxnLst/>
            <a:rect l="l" t="t" r="r" b="b"/>
            <a:pathLst>
              <a:path w="3859824" h="5215979">
                <a:moveTo>
                  <a:pt x="0" y="0"/>
                </a:moveTo>
                <a:lnTo>
                  <a:pt x="3859825" y="0"/>
                </a:lnTo>
                <a:lnTo>
                  <a:pt x="3859825" y="5215979"/>
                </a:lnTo>
                <a:lnTo>
                  <a:pt x="0" y="5215979"/>
                </a:lnTo>
                <a:lnTo>
                  <a:pt x="0" y="0"/>
                </a:lnTo>
                <a:close/>
              </a:path>
            </a:pathLst>
          </a:custGeom>
          <a:blipFill>
            <a:blip r:embed="rId4"/>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4020800" y="3323617"/>
            <a:ext cx="3859824" cy="5215979"/>
          </a:xfrm>
          <a:custGeom>
            <a:avLst/>
            <a:gdLst/>
            <a:ahLst/>
            <a:cxnLst/>
            <a:rect l="l" t="t" r="r" b="b"/>
            <a:pathLst>
              <a:path w="3859824" h="5215979">
                <a:moveTo>
                  <a:pt x="0" y="0"/>
                </a:moveTo>
                <a:lnTo>
                  <a:pt x="3859824" y="0"/>
                </a:lnTo>
                <a:lnTo>
                  <a:pt x="3859824" y="5215979"/>
                </a:lnTo>
                <a:lnTo>
                  <a:pt x="0" y="5215979"/>
                </a:lnTo>
                <a:lnTo>
                  <a:pt x="0" y="0"/>
                </a:lnTo>
                <a:close/>
              </a:path>
            </a:pathLst>
          </a:custGeom>
          <a:blipFill>
            <a:blip r:embed="rId4"/>
            <a:stretch>
              <a:fillRect/>
            </a:stretch>
          </a:blipFill>
        </p:spPr>
        <p:txBody>
          <a:bodyPr/>
          <a:lstStyle/>
          <a:p>
            <a:endParaRPr lang="en-US" dirty="0"/>
          </a:p>
        </p:txBody>
      </p:sp>
      <p:sp>
        <p:nvSpPr>
          <p:cNvPr id="11" name="Freeform 11">
            <a:extLst>
              <a:ext uri="{C183D7F6-B498-43B3-948B-1728B52AA6E4}">
                <adec:decorative xmlns:adec="http://schemas.microsoft.com/office/drawing/2017/decorative" val="1"/>
              </a:ext>
            </a:extLst>
          </p:cNvPr>
          <p:cNvSpPr/>
          <p:nvPr/>
        </p:nvSpPr>
        <p:spPr>
          <a:xfrm rot="-3933843">
            <a:off x="15907790" y="-139262"/>
            <a:ext cx="2703020" cy="2716603"/>
          </a:xfrm>
          <a:custGeom>
            <a:avLst/>
            <a:gdLst/>
            <a:ahLst/>
            <a:cxnLst/>
            <a:rect l="l" t="t" r="r" b="b"/>
            <a:pathLst>
              <a:path w="2703020" h="2716603">
                <a:moveTo>
                  <a:pt x="0" y="0"/>
                </a:moveTo>
                <a:lnTo>
                  <a:pt x="2703020" y="0"/>
                </a:lnTo>
                <a:lnTo>
                  <a:pt x="2703020" y="2716603"/>
                </a:lnTo>
                <a:lnTo>
                  <a:pt x="0" y="271660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3">
            <a:extLst>
              <a:ext uri="{FF2B5EF4-FFF2-40B4-BE49-F238E27FC236}">
                <a16:creationId xmlns:a16="http://schemas.microsoft.com/office/drawing/2014/main" id="{B7421124-AECF-CE3F-BC39-82A7ED702B41}"/>
              </a:ext>
              <a:ext uri="{C183D7F6-B498-43B3-948B-1728B52AA6E4}">
                <adec:decorative xmlns:adec="http://schemas.microsoft.com/office/drawing/2017/decorative" val="1"/>
              </a:ext>
            </a:extLst>
          </p:cNvPr>
          <p:cNvSpPr/>
          <p:nvPr/>
        </p:nvSpPr>
        <p:spPr>
          <a:xfrm rot="262324">
            <a:off x="4811869" y="610220"/>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5" name="TextBox 5">
            <a:extLst>
              <a:ext uri="{C183D7F6-B498-43B3-948B-1728B52AA6E4}">
                <adec:decorative xmlns:adec="http://schemas.microsoft.com/office/drawing/2017/decorative" val="0"/>
              </a:ext>
            </a:extLst>
          </p:cNvPr>
          <p:cNvSpPr txBox="1">
            <a:spLocks noGrp="1"/>
          </p:cNvSpPr>
          <p:nvPr>
            <p:ph type="title" idx="4294967295"/>
          </p:nvPr>
        </p:nvSpPr>
        <p:spPr>
          <a:xfrm>
            <a:off x="5042607" y="978729"/>
            <a:ext cx="8202042" cy="20561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371"/>
              </a:lnSpc>
              <a:spcBef>
                <a:spcPct val="0"/>
              </a:spcBef>
              <a:spcAft>
                <a:spcPts val="0"/>
              </a:spcAft>
              <a:buClrTx/>
              <a:buSzTx/>
              <a:buFontTx/>
              <a:buNone/>
              <a:tabLst/>
              <a:defRPr/>
            </a:pPr>
            <a:r>
              <a:rPr kumimoji="0" lang="en-US" sz="5979" b="0"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Domestic and Sexual Violence Resources</a:t>
            </a:r>
          </a:p>
        </p:txBody>
      </p:sp>
      <p:sp>
        <p:nvSpPr>
          <p:cNvPr id="13" name="TextBox 12">
            <a:extLst>
              <a:ext uri="{FF2B5EF4-FFF2-40B4-BE49-F238E27FC236}">
                <a16:creationId xmlns:a16="http://schemas.microsoft.com/office/drawing/2014/main" id="{E5478AA0-4978-8CD7-A27B-5A3FF06074E9}"/>
              </a:ext>
            </a:extLst>
          </p:cNvPr>
          <p:cNvSpPr txBox="1"/>
          <p:nvPr/>
        </p:nvSpPr>
        <p:spPr>
          <a:xfrm>
            <a:off x="1292971" y="5143500"/>
            <a:ext cx="3061408" cy="2554545"/>
          </a:xfrm>
          <a:prstGeom prst="rect">
            <a:avLst/>
          </a:prstGeom>
          <a:noFill/>
        </p:spPr>
        <p:txBody>
          <a:bodyPr wrap="square" rtlCol="0">
            <a:spAutoFit/>
          </a:bodyPr>
          <a:lstStyle/>
          <a:p>
            <a:pPr algn="ctr"/>
            <a:r>
              <a:rPr lang="en-US" sz="3200" dirty="0"/>
              <a:t>National Domestic Violence Hotline</a:t>
            </a:r>
          </a:p>
          <a:p>
            <a:endParaRPr lang="en-US" sz="3200" dirty="0"/>
          </a:p>
          <a:p>
            <a:pPr algn="ctr"/>
            <a:r>
              <a:rPr lang="en-US" sz="3200" u="sng" dirty="0">
                <a:hlinkClick r:id="rId7"/>
              </a:rPr>
              <a:t>1-800-799-7233</a:t>
            </a:r>
            <a:endParaRPr lang="en-US" sz="3200" dirty="0"/>
          </a:p>
        </p:txBody>
      </p:sp>
      <p:sp>
        <p:nvSpPr>
          <p:cNvPr id="3" name="Freeform 4">
            <a:extLst>
              <a:ext uri="{FF2B5EF4-FFF2-40B4-BE49-F238E27FC236}">
                <a16:creationId xmlns:a16="http://schemas.microsoft.com/office/drawing/2014/main" id="{BA910B28-277F-28D2-2025-875B6DF6F9DC}"/>
              </a:ext>
              <a:ext uri="{C183D7F6-B498-43B3-948B-1728B52AA6E4}">
                <adec:decorative xmlns:adec="http://schemas.microsoft.com/office/drawing/2017/decorative" val="1"/>
              </a:ext>
            </a:extLst>
          </p:cNvPr>
          <p:cNvSpPr/>
          <p:nvPr/>
        </p:nvSpPr>
        <p:spPr>
          <a:xfrm>
            <a:off x="5203925" y="3323617"/>
            <a:ext cx="3859824" cy="5215979"/>
          </a:xfrm>
          <a:custGeom>
            <a:avLst/>
            <a:gdLst/>
            <a:ahLst/>
            <a:cxnLst/>
            <a:rect l="l" t="t" r="r" b="b"/>
            <a:pathLst>
              <a:path w="3859824" h="5215979">
                <a:moveTo>
                  <a:pt x="0" y="0"/>
                </a:moveTo>
                <a:lnTo>
                  <a:pt x="3859824" y="0"/>
                </a:lnTo>
                <a:lnTo>
                  <a:pt x="3859824" y="5215979"/>
                </a:lnTo>
                <a:lnTo>
                  <a:pt x="0" y="5215979"/>
                </a:lnTo>
                <a:lnTo>
                  <a:pt x="0" y="0"/>
                </a:lnTo>
                <a:close/>
              </a:path>
            </a:pathLst>
          </a:custGeom>
          <a:blipFill>
            <a:blip r:embed="rId4"/>
            <a:stretch>
              <a:fillRect/>
            </a:stretch>
          </a:blipFill>
        </p:spPr>
        <p:txBody>
          <a:bodyPr/>
          <a:lstStyle/>
          <a:p>
            <a:endParaRPr lang="en-US" dirty="0"/>
          </a:p>
        </p:txBody>
      </p:sp>
      <p:sp>
        <p:nvSpPr>
          <p:cNvPr id="8" name="TextBox 7">
            <a:extLst>
              <a:ext uri="{FF2B5EF4-FFF2-40B4-BE49-F238E27FC236}">
                <a16:creationId xmlns:a16="http://schemas.microsoft.com/office/drawing/2014/main" id="{8C0A8358-50A7-4A49-F9BD-B386BDA31AF1}"/>
              </a:ext>
            </a:extLst>
          </p:cNvPr>
          <p:cNvSpPr txBox="1"/>
          <p:nvPr/>
        </p:nvSpPr>
        <p:spPr>
          <a:xfrm>
            <a:off x="5400512" y="4991100"/>
            <a:ext cx="3430116" cy="3046988"/>
          </a:xfrm>
          <a:prstGeom prst="rect">
            <a:avLst/>
          </a:prstGeom>
          <a:noFill/>
        </p:spPr>
        <p:txBody>
          <a:bodyPr wrap="square" rtlCol="0">
            <a:spAutoFit/>
          </a:bodyPr>
          <a:lstStyle/>
          <a:p>
            <a:pPr algn="ctr"/>
            <a:r>
              <a:rPr lang="en-US" sz="3200" dirty="0"/>
              <a:t>Arizona Coalition to End Sexual and Domestic Violence</a:t>
            </a:r>
          </a:p>
          <a:p>
            <a:endParaRPr lang="en-US" sz="3200" dirty="0"/>
          </a:p>
          <a:p>
            <a:pPr algn="ctr"/>
            <a:r>
              <a:rPr lang="en-US" sz="3200" dirty="0">
                <a:hlinkClick r:id="rId8"/>
              </a:rPr>
              <a:t>602-279-2980 </a:t>
            </a:r>
            <a:r>
              <a:rPr lang="en-US" sz="3200" dirty="0"/>
              <a:t>or </a:t>
            </a:r>
          </a:p>
          <a:p>
            <a:pPr algn="ctr"/>
            <a:r>
              <a:rPr lang="en-US" sz="3200" dirty="0">
                <a:hlinkClick r:id="rId9"/>
              </a:rPr>
              <a:t>1-800- 782-6400</a:t>
            </a:r>
            <a:endParaRPr lang="en-US" sz="3200" dirty="0"/>
          </a:p>
        </p:txBody>
      </p:sp>
      <p:sp>
        <p:nvSpPr>
          <p:cNvPr id="14" name="TextBox 13">
            <a:extLst>
              <a:ext uri="{FF2B5EF4-FFF2-40B4-BE49-F238E27FC236}">
                <a16:creationId xmlns:a16="http://schemas.microsoft.com/office/drawing/2014/main" id="{29006248-D7FA-FB00-D64E-52F555795100}"/>
              </a:ext>
            </a:extLst>
          </p:cNvPr>
          <p:cNvSpPr txBox="1"/>
          <p:nvPr/>
        </p:nvSpPr>
        <p:spPr>
          <a:xfrm>
            <a:off x="9978041" y="5177343"/>
            <a:ext cx="3000079" cy="2062103"/>
          </a:xfrm>
          <a:prstGeom prst="rect">
            <a:avLst/>
          </a:prstGeom>
          <a:noFill/>
        </p:spPr>
        <p:txBody>
          <a:bodyPr wrap="square" rtlCol="0">
            <a:spAutoFit/>
          </a:bodyPr>
          <a:lstStyle/>
          <a:p>
            <a:pPr algn="ctr"/>
            <a:r>
              <a:rPr lang="en-US" sz="3200" dirty="0"/>
              <a:t>National Sexual Assault Hotline</a:t>
            </a:r>
          </a:p>
          <a:p>
            <a:endParaRPr lang="en-US" sz="3200" dirty="0"/>
          </a:p>
          <a:p>
            <a:pPr algn="ctr"/>
            <a:r>
              <a:rPr lang="en-US" sz="3200" u="sng" dirty="0">
                <a:hlinkClick r:id="rId10"/>
              </a:rPr>
              <a:t>1-800-656-4673</a:t>
            </a:r>
            <a:r>
              <a:rPr lang="en-US" sz="3200" dirty="0"/>
              <a:t> </a:t>
            </a:r>
          </a:p>
        </p:txBody>
      </p:sp>
      <p:sp>
        <p:nvSpPr>
          <p:cNvPr id="16" name="TextBox 15">
            <a:extLst>
              <a:ext uri="{FF2B5EF4-FFF2-40B4-BE49-F238E27FC236}">
                <a16:creationId xmlns:a16="http://schemas.microsoft.com/office/drawing/2014/main" id="{AB497537-3E06-CCAA-CB89-BB866B432EDC}"/>
              </a:ext>
            </a:extLst>
          </p:cNvPr>
          <p:cNvSpPr txBox="1"/>
          <p:nvPr/>
        </p:nvSpPr>
        <p:spPr>
          <a:xfrm>
            <a:off x="14484486" y="5177343"/>
            <a:ext cx="2909751" cy="2062103"/>
          </a:xfrm>
          <a:prstGeom prst="rect">
            <a:avLst/>
          </a:prstGeom>
          <a:noFill/>
        </p:spPr>
        <p:txBody>
          <a:bodyPr wrap="square" rtlCol="0">
            <a:spAutoFit/>
          </a:bodyPr>
          <a:lstStyle/>
          <a:p>
            <a:pPr algn="ctr"/>
            <a:r>
              <a:rPr lang="en-US" sz="3200" dirty="0"/>
              <a:t>Strong Hearts Native Helpline</a:t>
            </a:r>
          </a:p>
          <a:p>
            <a:pPr algn="ctr"/>
            <a:endParaRPr lang="en-US" sz="3200" dirty="0"/>
          </a:p>
          <a:p>
            <a:pPr algn="ctr"/>
            <a:r>
              <a:rPr lang="en-US" sz="3200" u="sng" dirty="0">
                <a:hlinkClick r:id="rId11"/>
              </a:rPr>
              <a:t>1-844-762-8483</a:t>
            </a:r>
            <a:r>
              <a:rPr lang="en-US" sz="3200" dirty="0"/>
              <a:t> </a:t>
            </a:r>
          </a:p>
        </p:txBody>
      </p:sp>
      <p:sp>
        <p:nvSpPr>
          <p:cNvPr id="12" name="Freeform 12">
            <a:extLst>
              <a:ext uri="{C183D7F6-B498-43B3-948B-1728B52AA6E4}">
                <adec:decorative xmlns:adec="http://schemas.microsoft.com/office/drawing/2017/decorative" val="1"/>
              </a:ext>
            </a:extLst>
          </p:cNvPr>
          <p:cNvSpPr/>
          <p:nvPr/>
        </p:nvSpPr>
        <p:spPr>
          <a:xfrm>
            <a:off x="-146768" y="-288749"/>
            <a:ext cx="4026495" cy="4026495"/>
          </a:xfrm>
          <a:custGeom>
            <a:avLst/>
            <a:gdLst/>
            <a:ahLst/>
            <a:cxnLst/>
            <a:rect l="l" t="t" r="r" b="b"/>
            <a:pathLst>
              <a:path w="4026495" h="4026495">
                <a:moveTo>
                  <a:pt x="0" y="0"/>
                </a:moveTo>
                <a:lnTo>
                  <a:pt x="4026496" y="0"/>
                </a:lnTo>
                <a:lnTo>
                  <a:pt x="4026496" y="4026495"/>
                </a:lnTo>
                <a:lnTo>
                  <a:pt x="0" y="4026495"/>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C183D7F6-B498-43B3-948B-1728B52AA6E4}">
                <adec:decorative xmlns:adec="http://schemas.microsoft.com/office/drawing/2017/decorative" val="1"/>
              </a:ext>
            </a:extLst>
          </p:cNvPr>
          <p:cNvSpPr/>
          <p:nvPr/>
        </p:nvSpPr>
        <p:spPr>
          <a:xfrm>
            <a:off x="3492750" y="3365383"/>
            <a:ext cx="5155718" cy="2549737"/>
          </a:xfrm>
          <a:custGeom>
            <a:avLst/>
            <a:gdLst/>
            <a:ahLst/>
            <a:cxnLst/>
            <a:rect l="l" t="t" r="r" b="b"/>
            <a:pathLst>
              <a:path w="5155718" h="2549737">
                <a:moveTo>
                  <a:pt x="0" y="0"/>
                </a:moveTo>
                <a:lnTo>
                  <a:pt x="5155718" y="0"/>
                </a:lnTo>
                <a:lnTo>
                  <a:pt x="5155718" y="2549736"/>
                </a:lnTo>
                <a:lnTo>
                  <a:pt x="0" y="254973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3492750" y="6288486"/>
            <a:ext cx="5155718" cy="2549737"/>
          </a:xfrm>
          <a:custGeom>
            <a:avLst/>
            <a:gdLst/>
            <a:ahLst/>
            <a:cxnLst/>
            <a:rect l="l" t="t" r="r" b="b"/>
            <a:pathLst>
              <a:path w="5155718" h="2549737">
                <a:moveTo>
                  <a:pt x="0" y="0"/>
                </a:moveTo>
                <a:lnTo>
                  <a:pt x="5155718" y="0"/>
                </a:lnTo>
                <a:lnTo>
                  <a:pt x="5155718" y="2549736"/>
                </a:lnTo>
                <a:lnTo>
                  <a:pt x="0" y="254973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5" name="Title 24">
            <a:extLst>
              <a:ext uri="{FF2B5EF4-FFF2-40B4-BE49-F238E27FC236}">
                <a16:creationId xmlns:a16="http://schemas.microsoft.com/office/drawing/2014/main" id="{37836BEC-56FF-1BF7-15D3-49BCB233489D}"/>
              </a:ext>
              <a:ext uri="{C183D7F6-B498-43B3-948B-1728B52AA6E4}">
                <adec:decorative xmlns:adec="http://schemas.microsoft.com/office/drawing/2017/decorative" val="0"/>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Resources for Professionals</a:t>
            </a:r>
          </a:p>
        </p:txBody>
      </p:sp>
      <p:grpSp>
        <p:nvGrpSpPr>
          <p:cNvPr id="7" name="Group 7">
            <a:extLst>
              <a:ext uri="{C183D7F6-B498-43B3-948B-1728B52AA6E4}">
                <adec:decorative xmlns:adec="http://schemas.microsoft.com/office/drawing/2017/decorative" val="1"/>
              </a:ext>
            </a:extLst>
          </p:cNvPr>
          <p:cNvGrpSpPr/>
          <p:nvPr/>
        </p:nvGrpSpPr>
        <p:grpSpPr>
          <a:xfrm>
            <a:off x="6101581" y="730506"/>
            <a:ext cx="6249220" cy="2056561"/>
            <a:chOff x="201983" y="351429"/>
            <a:chExt cx="8332293" cy="2742082"/>
          </a:xfrm>
        </p:grpSpPr>
        <p:sp>
          <p:nvSpPr>
            <p:cNvPr id="8" name="Freeform 8"/>
            <p:cNvSpPr/>
            <p:nvPr/>
          </p:nvSpPr>
          <p:spPr>
            <a:xfrm rot="262324">
              <a:off x="201983" y="351429"/>
              <a:ext cx="8332293" cy="2742082"/>
            </a:xfrm>
            <a:custGeom>
              <a:avLst/>
              <a:gdLst/>
              <a:ahLst/>
              <a:cxnLst/>
              <a:rect l="l" t="t" r="r" b="b"/>
              <a:pathLst>
                <a:path w="8332293" h="2742082">
                  <a:moveTo>
                    <a:pt x="0" y="0"/>
                  </a:moveTo>
                  <a:lnTo>
                    <a:pt x="8332293" y="0"/>
                  </a:lnTo>
                  <a:lnTo>
                    <a:pt x="8332293" y="2742082"/>
                  </a:lnTo>
                  <a:lnTo>
                    <a:pt x="0" y="274208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025134" y="847694"/>
              <a:ext cx="6466814" cy="2239161"/>
            </a:xfrm>
            <a:prstGeom prst="rect">
              <a:avLst/>
            </a:prstGeom>
          </p:spPr>
          <p:txBody>
            <a:bodyPr lIns="0" tIns="0" rIns="0" bIns="0" rtlCol="0" anchor="t">
              <a:spAutoFit/>
            </a:bodyPr>
            <a:lstStyle/>
            <a:p>
              <a:pPr algn="ctr">
                <a:lnSpc>
                  <a:spcPts val="4522"/>
                </a:lnSpc>
                <a:spcBef>
                  <a:spcPct val="0"/>
                </a:spcBef>
              </a:pPr>
              <a:r>
                <a:rPr lang="en-US" sz="4000" b="1" dirty="0">
                  <a:solidFill>
                    <a:srgbClr val="FFFFFF"/>
                  </a:solidFill>
                  <a:latin typeface="Proxima Nova Bold"/>
                  <a:ea typeface="Proxima Nova Bold"/>
                  <a:cs typeface="Proxima Nova Bold"/>
                  <a:sym typeface="Proxima Nova Bold"/>
                </a:rPr>
                <a:t>Resources for Professionals</a:t>
              </a:r>
            </a:p>
            <a:p>
              <a:pPr algn="ctr">
                <a:lnSpc>
                  <a:spcPts val="4522"/>
                </a:lnSpc>
                <a:spcBef>
                  <a:spcPct val="0"/>
                </a:spcBef>
              </a:pPr>
              <a:endParaRPr lang="en-US" sz="3230" b="1" dirty="0">
                <a:solidFill>
                  <a:srgbClr val="FFFFFF"/>
                </a:solidFill>
                <a:latin typeface="Proxima Nova Bold"/>
                <a:ea typeface="Proxima Nova Bold"/>
                <a:cs typeface="Proxima Nova Bold"/>
                <a:sym typeface="Proxima Nova Bold"/>
              </a:endParaRPr>
            </a:p>
          </p:txBody>
        </p:sp>
      </p:grpSp>
      <p:sp>
        <p:nvSpPr>
          <p:cNvPr id="11" name="TextBox 11"/>
          <p:cNvSpPr txBox="1"/>
          <p:nvPr/>
        </p:nvSpPr>
        <p:spPr>
          <a:xfrm>
            <a:off x="4857686" y="3463723"/>
            <a:ext cx="12882044" cy="1443985"/>
          </a:xfrm>
          <a:prstGeom prst="rect">
            <a:avLst/>
          </a:prstGeom>
        </p:spPr>
        <p:txBody>
          <a:bodyPr wrap="square" lIns="0" tIns="0" rIns="0" bIns="0" rtlCol="0" anchor="t">
            <a:spAutoFit/>
          </a:bodyPr>
          <a:lstStyle/>
          <a:p>
            <a:r>
              <a:rPr lang="en-US" sz="2800" dirty="0"/>
              <a:t>Arizona Coalition to End Sexual and Domestic Violence –</a:t>
            </a:r>
          </a:p>
          <a:p>
            <a:r>
              <a:rPr lang="en-US" sz="2800" u="sng" dirty="0">
                <a:hlinkClick r:id="rId6"/>
              </a:rPr>
              <a:t>https://arizonasurvivors.org/</a:t>
            </a:r>
            <a:r>
              <a:rPr lang="en-US" sz="2800" dirty="0"/>
              <a:t> </a:t>
            </a:r>
          </a:p>
          <a:p>
            <a:pPr algn="l">
              <a:lnSpc>
                <a:spcPts val="4961"/>
              </a:lnSpc>
              <a:spcBef>
                <a:spcPct val="0"/>
              </a:spcBef>
            </a:pPr>
            <a:endParaRPr lang="en-US" sz="3543" dirty="0">
              <a:solidFill>
                <a:srgbClr val="000000"/>
              </a:solidFill>
              <a:latin typeface="Proxima Nova"/>
              <a:ea typeface="Proxima Nova"/>
              <a:cs typeface="Proxima Nova"/>
              <a:sym typeface="Proxima Nova"/>
            </a:endParaRPr>
          </a:p>
        </p:txBody>
      </p:sp>
      <p:sp>
        <p:nvSpPr>
          <p:cNvPr id="10" name="TextBox 10">
            <a:extLst>
              <a:ext uri="{C183D7F6-B498-43B3-948B-1728B52AA6E4}">
                <adec:decorative xmlns:adec="http://schemas.microsoft.com/office/drawing/2017/decorative" val="0"/>
              </a:ext>
            </a:extLst>
          </p:cNvPr>
          <p:cNvSpPr txBox="1"/>
          <p:nvPr/>
        </p:nvSpPr>
        <p:spPr>
          <a:xfrm>
            <a:off x="4880342" y="4655896"/>
            <a:ext cx="12882045" cy="1874872"/>
          </a:xfrm>
          <a:prstGeom prst="rect">
            <a:avLst/>
          </a:prstGeom>
        </p:spPr>
        <p:txBody>
          <a:bodyPr wrap="square" lIns="0" tIns="0" rIns="0" bIns="0" rtlCol="0" anchor="t">
            <a:spAutoFit/>
          </a:bodyPr>
          <a:lstStyle/>
          <a:p>
            <a:r>
              <a:rPr lang="en-US" sz="2800" dirty="0"/>
              <a:t>From Silence to Safety –</a:t>
            </a:r>
          </a:p>
          <a:p>
            <a:r>
              <a:rPr lang="en-US" sz="2800" u="sng" dirty="0">
                <a:hlinkClick r:id="rId7"/>
              </a:rPr>
              <a:t>https://sonorancenter.arizona.edu/community-programs/health-wellness/from-silence-to-safety</a:t>
            </a:r>
            <a:r>
              <a:rPr lang="en-US" sz="2800" dirty="0"/>
              <a:t> </a:t>
            </a:r>
          </a:p>
          <a:p>
            <a:pPr algn="l">
              <a:lnSpc>
                <a:spcPts val="4961"/>
              </a:lnSpc>
              <a:spcBef>
                <a:spcPct val="0"/>
              </a:spcBef>
            </a:pPr>
            <a:endParaRPr lang="en-US" sz="3543" dirty="0">
              <a:solidFill>
                <a:srgbClr val="000000"/>
              </a:solidFill>
              <a:latin typeface="Proxima Nova"/>
              <a:ea typeface="Proxima Nova"/>
              <a:cs typeface="Proxima Nova"/>
              <a:sym typeface="Proxima Nova"/>
            </a:endParaRPr>
          </a:p>
        </p:txBody>
      </p:sp>
      <p:sp>
        <p:nvSpPr>
          <p:cNvPr id="12" name="TextBox 12"/>
          <p:cNvSpPr txBox="1"/>
          <p:nvPr/>
        </p:nvSpPr>
        <p:spPr>
          <a:xfrm>
            <a:off x="4880342" y="6398076"/>
            <a:ext cx="12882044" cy="1443985"/>
          </a:xfrm>
          <a:prstGeom prst="rect">
            <a:avLst/>
          </a:prstGeom>
        </p:spPr>
        <p:txBody>
          <a:bodyPr wrap="square" lIns="0" tIns="0" rIns="0" bIns="0" rtlCol="0" anchor="t">
            <a:spAutoFit/>
          </a:bodyPr>
          <a:lstStyle/>
          <a:p>
            <a:r>
              <a:rPr lang="en-US" sz="2800" dirty="0"/>
              <a:t>Arizona Sexual Violence &amp; Disability Network –</a:t>
            </a:r>
          </a:p>
          <a:p>
            <a:r>
              <a:rPr lang="en-US" sz="2800" u="sng" dirty="0">
                <a:hlinkClick r:id="rId8"/>
              </a:rPr>
              <a:t>https://arcarizona.org/get-involved/arizona-sexual-violence-disability-network/</a:t>
            </a:r>
            <a:r>
              <a:rPr lang="en-US" sz="2800" dirty="0"/>
              <a:t> </a:t>
            </a:r>
          </a:p>
          <a:p>
            <a:pPr algn="l">
              <a:lnSpc>
                <a:spcPts val="4961"/>
              </a:lnSpc>
              <a:spcBef>
                <a:spcPct val="0"/>
              </a:spcBef>
            </a:pPr>
            <a:endParaRPr lang="en-US" sz="3543" dirty="0">
              <a:solidFill>
                <a:srgbClr val="000000"/>
              </a:solidFill>
              <a:latin typeface="Proxima Nova"/>
              <a:ea typeface="Proxima Nova"/>
              <a:cs typeface="Proxima Nova"/>
              <a:sym typeface="Proxima Nova"/>
            </a:endParaRPr>
          </a:p>
        </p:txBody>
      </p:sp>
      <p:grpSp>
        <p:nvGrpSpPr>
          <p:cNvPr id="18" name="Group 18">
            <a:extLst>
              <a:ext uri="{C183D7F6-B498-43B3-948B-1728B52AA6E4}">
                <adec:decorative xmlns:adec="http://schemas.microsoft.com/office/drawing/2017/decorative" val="1"/>
              </a:ext>
            </a:extLst>
          </p:cNvPr>
          <p:cNvGrpSpPr/>
          <p:nvPr/>
        </p:nvGrpSpPr>
        <p:grpSpPr>
          <a:xfrm>
            <a:off x="-5238872" y="8420100"/>
            <a:ext cx="9555414" cy="11957655"/>
            <a:chOff x="1371599" y="-9137017"/>
            <a:chExt cx="12740552" cy="15943540"/>
          </a:xfrm>
        </p:grpSpPr>
        <p:sp>
          <p:nvSpPr>
            <p:cNvPr id="19" name="Freeform 19"/>
            <p:cNvSpPr/>
            <p:nvPr/>
          </p:nvSpPr>
          <p:spPr>
            <a:xfrm>
              <a:off x="1371599" y="-9137017"/>
              <a:ext cx="12740552" cy="10972800"/>
            </a:xfrm>
            <a:custGeom>
              <a:avLst/>
              <a:gdLst/>
              <a:ahLst/>
              <a:cxnLst/>
              <a:rect l="l" t="t" r="r" b="b"/>
              <a:pathLst>
                <a:path w="12740552" h="10972800">
                  <a:moveTo>
                    <a:pt x="0" y="0"/>
                  </a:moveTo>
                  <a:lnTo>
                    <a:pt x="12740552" y="0"/>
                  </a:lnTo>
                  <a:lnTo>
                    <a:pt x="12740552" y="10972800"/>
                  </a:lnTo>
                  <a:lnTo>
                    <a:pt x="0" y="10972800"/>
                  </a:lnTo>
                  <a:lnTo>
                    <a:pt x="0" y="0"/>
                  </a:lnTo>
                  <a:close/>
                </a:path>
              </a:pathLst>
            </a:custGeom>
            <a:blipFill>
              <a:blip r:embed="rId9"/>
              <a:stretch>
                <a:fillRect/>
              </a:stretch>
            </a:blipFill>
          </p:spPr>
          <p:txBody>
            <a:bodyPr/>
            <a:lstStyle/>
            <a:p>
              <a:endParaRPr lang="en-US" dirty="0"/>
            </a:p>
          </p:txBody>
        </p:sp>
        <p:sp>
          <p:nvSpPr>
            <p:cNvPr id="20" name="Freeform 20"/>
            <p:cNvSpPr/>
            <p:nvPr/>
          </p:nvSpPr>
          <p:spPr>
            <a:xfrm rot="-9384105">
              <a:off x="3871174" y="1320123"/>
              <a:ext cx="7741403" cy="5486400"/>
            </a:xfrm>
            <a:custGeom>
              <a:avLst/>
              <a:gdLst/>
              <a:ahLst/>
              <a:cxnLst/>
              <a:rect l="l" t="t" r="r" b="b"/>
              <a:pathLst>
                <a:path w="7741403" h="5486400">
                  <a:moveTo>
                    <a:pt x="0" y="0"/>
                  </a:moveTo>
                  <a:lnTo>
                    <a:pt x="7741403" y="0"/>
                  </a:lnTo>
                  <a:lnTo>
                    <a:pt x="7741403" y="5486400"/>
                  </a:lnTo>
                  <a:lnTo>
                    <a:pt x="0" y="54864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grpSp>
        <p:nvGrpSpPr>
          <p:cNvPr id="21" name="Group 21">
            <a:extLst>
              <a:ext uri="{C183D7F6-B498-43B3-948B-1728B52AA6E4}">
                <adec:decorative xmlns:adec="http://schemas.microsoft.com/office/drawing/2017/decorative" val="1"/>
              </a:ext>
            </a:extLst>
          </p:cNvPr>
          <p:cNvGrpSpPr/>
          <p:nvPr/>
        </p:nvGrpSpPr>
        <p:grpSpPr>
          <a:xfrm rot="9622455">
            <a:off x="12866953" y="-3306783"/>
            <a:ext cx="9555414" cy="8229600"/>
            <a:chOff x="0" y="0"/>
            <a:chExt cx="12740552" cy="10972800"/>
          </a:xfrm>
        </p:grpSpPr>
        <p:sp>
          <p:nvSpPr>
            <p:cNvPr id="22" name="Freeform 22"/>
            <p:cNvSpPr/>
            <p:nvPr/>
          </p:nvSpPr>
          <p:spPr>
            <a:xfrm>
              <a:off x="0" y="0"/>
              <a:ext cx="12740552" cy="10972800"/>
            </a:xfrm>
            <a:custGeom>
              <a:avLst/>
              <a:gdLst/>
              <a:ahLst/>
              <a:cxnLst/>
              <a:rect l="l" t="t" r="r" b="b"/>
              <a:pathLst>
                <a:path w="12740552" h="10972800">
                  <a:moveTo>
                    <a:pt x="0" y="0"/>
                  </a:moveTo>
                  <a:lnTo>
                    <a:pt x="12740552" y="0"/>
                  </a:lnTo>
                  <a:lnTo>
                    <a:pt x="12740552" y="10972800"/>
                  </a:lnTo>
                  <a:lnTo>
                    <a:pt x="0" y="10972800"/>
                  </a:lnTo>
                  <a:lnTo>
                    <a:pt x="0" y="0"/>
                  </a:lnTo>
                  <a:close/>
                </a:path>
              </a:pathLst>
            </a:custGeom>
            <a:blipFill>
              <a:blip r:embed="rId9"/>
              <a:stretch>
                <a:fillRect/>
              </a:stretch>
            </a:blipFill>
          </p:spPr>
          <p:txBody>
            <a:bodyPr/>
            <a:lstStyle/>
            <a:p>
              <a:endParaRPr lang="en-US"/>
            </a:p>
          </p:txBody>
        </p:sp>
        <p:sp>
          <p:nvSpPr>
            <p:cNvPr id="23" name="Freeform 23"/>
            <p:cNvSpPr/>
            <p:nvPr/>
          </p:nvSpPr>
          <p:spPr>
            <a:xfrm rot="-9384105">
              <a:off x="3871174" y="1320123"/>
              <a:ext cx="7741403" cy="5486400"/>
            </a:xfrm>
            <a:custGeom>
              <a:avLst/>
              <a:gdLst/>
              <a:ahLst/>
              <a:cxnLst/>
              <a:rect l="l" t="t" r="r" b="b"/>
              <a:pathLst>
                <a:path w="7741403" h="5486400">
                  <a:moveTo>
                    <a:pt x="0" y="0"/>
                  </a:moveTo>
                  <a:lnTo>
                    <a:pt x="7741403" y="0"/>
                  </a:lnTo>
                  <a:lnTo>
                    <a:pt x="7741403" y="5486400"/>
                  </a:lnTo>
                  <a:lnTo>
                    <a:pt x="0" y="548640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sp>
        <p:nvSpPr>
          <p:cNvPr id="4" name="TextBox 3">
            <a:extLst>
              <a:ext uri="{FF2B5EF4-FFF2-40B4-BE49-F238E27FC236}">
                <a16:creationId xmlns:a16="http://schemas.microsoft.com/office/drawing/2014/main" id="{281C08F8-4FA4-17E6-BC41-97E272F4891C}"/>
              </a:ext>
            </a:extLst>
          </p:cNvPr>
          <p:cNvSpPr txBox="1"/>
          <p:nvPr/>
        </p:nvSpPr>
        <p:spPr>
          <a:xfrm>
            <a:off x="4880340" y="7673768"/>
            <a:ext cx="12859389" cy="954107"/>
          </a:xfrm>
          <a:prstGeom prst="rect">
            <a:avLst/>
          </a:prstGeom>
          <a:noFill/>
        </p:spPr>
        <p:txBody>
          <a:bodyPr wrap="square" rtlCol="0">
            <a:spAutoFit/>
          </a:bodyPr>
          <a:lstStyle/>
          <a:p>
            <a:r>
              <a:rPr lang="en-US" sz="2800" dirty="0"/>
              <a:t>Safety Planning Resources - </a:t>
            </a:r>
            <a:r>
              <a:rPr lang="en-US" sz="2800" dirty="0">
                <a:hlinkClick r:id="rId11"/>
              </a:rPr>
              <a:t>https:/www.niwrc.org/sites/default/files/images/resource/safety_planning_pdfs.pdf</a:t>
            </a:r>
            <a:endParaRPr lang="en-US" sz="2800" dirty="0"/>
          </a:p>
        </p:txBody>
      </p:sp>
      <p:sp>
        <p:nvSpPr>
          <p:cNvPr id="24" name="Freeform 24">
            <a:extLst>
              <a:ext uri="{C183D7F6-B498-43B3-948B-1728B52AA6E4}">
                <adec:decorative xmlns:adec="http://schemas.microsoft.com/office/drawing/2017/decorative" val="1"/>
              </a:ext>
            </a:extLst>
          </p:cNvPr>
          <p:cNvSpPr/>
          <p:nvPr/>
        </p:nvSpPr>
        <p:spPr>
          <a:xfrm>
            <a:off x="224015" y="0"/>
            <a:ext cx="3565673" cy="3565673"/>
          </a:xfrm>
          <a:custGeom>
            <a:avLst/>
            <a:gdLst/>
            <a:ahLst/>
            <a:cxnLst/>
            <a:rect l="l" t="t" r="r" b="b"/>
            <a:pathLst>
              <a:path w="3565673" h="3565673">
                <a:moveTo>
                  <a:pt x="0" y="0"/>
                </a:moveTo>
                <a:lnTo>
                  <a:pt x="3565673" y="0"/>
                </a:lnTo>
                <a:lnTo>
                  <a:pt x="3565673" y="3565673"/>
                </a:lnTo>
                <a:lnTo>
                  <a:pt x="0" y="3565673"/>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5557D681-A56D-43B4-6E7F-3E66D24602F8}"/>
              </a:ext>
              <a:ext uri="{C183D7F6-B498-43B3-948B-1728B52AA6E4}">
                <adec:decorative xmlns:adec="http://schemas.microsoft.com/office/drawing/2017/decorative" val="1"/>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t>From Silence to Safety Information Sheets</a:t>
            </a:r>
          </a:p>
        </p:txBody>
      </p:sp>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4"/>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262324">
            <a:off x="4812241" y="4957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p:cNvSpPr txBox="1"/>
          <p:nvPr/>
        </p:nvSpPr>
        <p:spPr>
          <a:xfrm>
            <a:off x="5051201" y="800100"/>
            <a:ext cx="8185598" cy="2051501"/>
          </a:xfrm>
          <a:prstGeom prst="rect">
            <a:avLst/>
          </a:prstGeom>
        </p:spPr>
        <p:txBody>
          <a:bodyPr lIns="0" tIns="0" rIns="0" bIns="0" rtlCol="0" anchor="t">
            <a:spAutoFit/>
          </a:bodyPr>
          <a:lstStyle/>
          <a:p>
            <a:pPr algn="ctr">
              <a:lnSpc>
                <a:spcPts val="8200"/>
              </a:lnSpc>
            </a:pPr>
            <a:r>
              <a:rPr lang="en-US" sz="5857" dirty="0">
                <a:solidFill>
                  <a:srgbClr val="FFFFFF"/>
                </a:solidFill>
                <a:latin typeface="Proxima Nova"/>
                <a:ea typeface="Proxima Nova"/>
                <a:cs typeface="Proxima Nova"/>
                <a:sym typeface="Proxima Nova"/>
              </a:rPr>
              <a:t>From Silence to Safety Information Sheets</a:t>
            </a:r>
          </a:p>
        </p:txBody>
      </p:sp>
      <p:sp>
        <p:nvSpPr>
          <p:cNvPr id="4" name="Freeform 4">
            <a:extLst>
              <a:ext uri="{C183D7F6-B498-43B3-948B-1728B52AA6E4}">
                <adec:decorative xmlns:adec="http://schemas.microsoft.com/office/drawing/2017/decorative" val="1"/>
              </a:ext>
            </a:extLst>
          </p:cNvPr>
          <p:cNvSpPr/>
          <p:nvPr/>
        </p:nvSpPr>
        <p:spPr>
          <a:xfrm>
            <a:off x="3430971" y="3984622"/>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4691064" y="4172479"/>
            <a:ext cx="11320418" cy="448841"/>
          </a:xfrm>
          <a:prstGeom prst="rect">
            <a:avLst/>
          </a:prstGeom>
        </p:spPr>
        <p:txBody>
          <a:bodyPr lIns="0" tIns="0" rIns="0" bIns="0" rtlCol="0" anchor="t">
            <a:spAutoFit/>
          </a:bodyPr>
          <a:lstStyle/>
          <a:p>
            <a:pPr algn="l">
              <a:lnSpc>
                <a:spcPts val="3463"/>
              </a:lnSpc>
              <a:spcBef>
                <a:spcPct val="0"/>
              </a:spcBef>
            </a:pPr>
            <a:r>
              <a:rPr lang="en-US" sz="3200" dirty="0">
                <a:solidFill>
                  <a:srgbClr val="203376"/>
                </a:solidFill>
                <a:latin typeface="Proxima Nova"/>
                <a:ea typeface="Proxima Nova"/>
                <a:cs typeface="Proxima Nova"/>
                <a:sym typeface="Proxima Nova"/>
              </a:rPr>
              <a:t>Untold Stories Research Summary</a:t>
            </a:r>
          </a:p>
        </p:txBody>
      </p:sp>
      <p:sp>
        <p:nvSpPr>
          <p:cNvPr id="16" name="Freeform 16">
            <a:extLs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3430971" y="5091885"/>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4691064" y="5279741"/>
            <a:ext cx="11320418" cy="448841"/>
          </a:xfrm>
          <a:prstGeom prst="rect">
            <a:avLst/>
          </a:prstGeom>
        </p:spPr>
        <p:txBody>
          <a:bodyPr lIns="0" tIns="0" rIns="0" bIns="0" rtlCol="0" anchor="t">
            <a:spAutoFit/>
          </a:bodyPr>
          <a:lstStyle/>
          <a:p>
            <a:pPr algn="l">
              <a:lnSpc>
                <a:spcPts val="3463"/>
              </a:lnSpc>
              <a:spcBef>
                <a:spcPct val="0"/>
              </a:spcBef>
            </a:pPr>
            <a:r>
              <a:rPr lang="en-US" sz="3200" dirty="0">
                <a:solidFill>
                  <a:srgbClr val="203376"/>
                </a:solidFill>
                <a:latin typeface="Proxima Nova"/>
                <a:ea typeface="Proxima Nova"/>
                <a:cs typeface="Proxima Nova"/>
                <a:sym typeface="Proxima Nova"/>
              </a:rPr>
              <a:t>A Family and Caregiver’s Guide to Addressing Sexual Abuse</a:t>
            </a:r>
          </a:p>
        </p:txBody>
      </p:sp>
      <p:sp>
        <p:nvSpPr>
          <p:cNvPr id="6" name="Freeform 6">
            <a:extLst>
              <a:ext uri="{C183D7F6-B498-43B3-948B-1728B52AA6E4}">
                <adec:decorative xmlns:adec="http://schemas.microsoft.com/office/drawing/2017/decorative" val="1"/>
              </a:ext>
            </a:extLst>
          </p:cNvPr>
          <p:cNvSpPr/>
          <p:nvPr/>
        </p:nvSpPr>
        <p:spPr>
          <a:xfrm>
            <a:off x="3430971" y="6199147"/>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TextBox 13"/>
          <p:cNvSpPr txBox="1"/>
          <p:nvPr/>
        </p:nvSpPr>
        <p:spPr>
          <a:xfrm>
            <a:off x="4691064" y="6388423"/>
            <a:ext cx="11320418" cy="448841"/>
          </a:xfrm>
          <a:prstGeom prst="rect">
            <a:avLst/>
          </a:prstGeom>
        </p:spPr>
        <p:txBody>
          <a:bodyPr lIns="0" tIns="0" rIns="0" bIns="0" rtlCol="0" anchor="t">
            <a:spAutoFit/>
          </a:bodyPr>
          <a:lstStyle/>
          <a:p>
            <a:pPr algn="l">
              <a:lnSpc>
                <a:spcPts val="3463"/>
              </a:lnSpc>
              <a:spcBef>
                <a:spcPct val="0"/>
              </a:spcBef>
            </a:pPr>
            <a:r>
              <a:rPr lang="en-US" sz="3200" dirty="0">
                <a:solidFill>
                  <a:srgbClr val="203376"/>
                </a:solidFill>
                <a:latin typeface="Proxima Nova"/>
                <a:ea typeface="Proxima Nova"/>
                <a:cs typeface="Proxima Nova"/>
                <a:sym typeface="Proxima Nova"/>
              </a:rPr>
              <a:t>Sexual Harassment and Disability in the Workplace</a:t>
            </a:r>
          </a:p>
        </p:txBody>
      </p:sp>
      <p:sp>
        <p:nvSpPr>
          <p:cNvPr id="7" name="Freeform 7">
            <a:extLst>
              <a:ext uri="{C183D7F6-B498-43B3-948B-1728B52AA6E4}">
                <adec:decorative xmlns:adec="http://schemas.microsoft.com/office/drawing/2017/decorative" val="1"/>
              </a:ext>
            </a:extLst>
          </p:cNvPr>
          <p:cNvSpPr/>
          <p:nvPr/>
        </p:nvSpPr>
        <p:spPr>
          <a:xfrm>
            <a:off x="3430971" y="7305613"/>
            <a:ext cx="903730" cy="846220"/>
          </a:xfrm>
          <a:custGeom>
            <a:avLst/>
            <a:gdLst/>
            <a:ahLst/>
            <a:cxnLst/>
            <a:rect l="l" t="t" r="r" b="b"/>
            <a:pathLst>
              <a:path w="903730" h="846220">
                <a:moveTo>
                  <a:pt x="0" y="0"/>
                </a:moveTo>
                <a:lnTo>
                  <a:pt x="903730" y="0"/>
                </a:lnTo>
                <a:lnTo>
                  <a:pt x="903730" y="846221"/>
                </a:lnTo>
                <a:lnTo>
                  <a:pt x="0" y="8462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4691064" y="7497105"/>
            <a:ext cx="11320418" cy="448841"/>
          </a:xfrm>
          <a:prstGeom prst="rect">
            <a:avLst/>
          </a:prstGeom>
        </p:spPr>
        <p:txBody>
          <a:bodyPr lIns="0" tIns="0" rIns="0" bIns="0" rtlCol="0" anchor="t">
            <a:spAutoFit/>
          </a:bodyPr>
          <a:lstStyle/>
          <a:p>
            <a:pPr algn="l">
              <a:lnSpc>
                <a:spcPts val="3463"/>
              </a:lnSpc>
              <a:spcBef>
                <a:spcPct val="0"/>
              </a:spcBef>
            </a:pPr>
            <a:r>
              <a:rPr lang="en-US" sz="3200" dirty="0">
                <a:solidFill>
                  <a:srgbClr val="203376"/>
                </a:solidFill>
                <a:latin typeface="Proxima Nova"/>
                <a:ea typeface="Proxima Nova"/>
                <a:cs typeface="Proxima Nova"/>
                <a:sym typeface="Proxima Nova"/>
              </a:rPr>
              <a:t>Safety Awareness: Keeping Each Other Safe</a:t>
            </a:r>
          </a:p>
        </p:txBody>
      </p:sp>
      <p:sp>
        <p:nvSpPr>
          <p:cNvPr id="8" name="Freeform 8">
            <a:extLst>
              <a:ext uri="{C183D7F6-B498-43B3-948B-1728B52AA6E4}">
                <adec:decorative xmlns:adec="http://schemas.microsoft.com/office/drawing/2017/decorative" val="1"/>
              </a:ext>
            </a:extLst>
          </p:cNvPr>
          <p:cNvSpPr/>
          <p:nvPr/>
        </p:nvSpPr>
        <p:spPr>
          <a:xfrm>
            <a:off x="3430971" y="8412080"/>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TextBox 15"/>
          <p:cNvSpPr txBox="1"/>
          <p:nvPr/>
        </p:nvSpPr>
        <p:spPr>
          <a:xfrm>
            <a:off x="4691064" y="8605787"/>
            <a:ext cx="11320418" cy="448841"/>
          </a:xfrm>
          <a:prstGeom prst="rect">
            <a:avLst/>
          </a:prstGeom>
        </p:spPr>
        <p:txBody>
          <a:bodyPr lIns="0" tIns="0" rIns="0" bIns="0" rtlCol="0" anchor="t">
            <a:spAutoFit/>
          </a:bodyPr>
          <a:lstStyle/>
          <a:p>
            <a:pPr algn="l">
              <a:lnSpc>
                <a:spcPts val="3463"/>
              </a:lnSpc>
              <a:spcBef>
                <a:spcPct val="0"/>
              </a:spcBef>
            </a:pPr>
            <a:r>
              <a:rPr lang="en-US" sz="3200" dirty="0">
                <a:solidFill>
                  <a:srgbClr val="203376"/>
                </a:solidFill>
                <a:latin typeface="Proxima Nova"/>
                <a:ea typeface="Proxima Nova"/>
                <a:cs typeface="Proxima Nova"/>
                <a:sym typeface="Proxima Nova"/>
              </a:rPr>
              <a:t>Bullying</a:t>
            </a:r>
          </a:p>
        </p:txBody>
      </p:sp>
      <p:sp>
        <p:nvSpPr>
          <p:cNvPr id="18" name="Freeform 8" descr="Arizona Developmental Disabilities Planning Council logo">
            <a:extLst>
              <a:ext uri="{FF2B5EF4-FFF2-40B4-BE49-F238E27FC236}">
                <a16:creationId xmlns:a16="http://schemas.microsoft.com/office/drawing/2014/main" id="{A42C47DF-E259-652C-0F6D-A3EA7BA20917}"/>
              </a:ext>
            </a:extLst>
          </p:cNvPr>
          <p:cNvSpPr/>
          <p:nvPr/>
        </p:nvSpPr>
        <p:spPr>
          <a:xfrm>
            <a:off x="14637212" y="8605787"/>
            <a:ext cx="2603039" cy="1190933"/>
          </a:xfrm>
          <a:custGeom>
            <a:avLst/>
            <a:gdLst/>
            <a:ahLst/>
            <a:cxnLst/>
            <a:rect l="l" t="t" r="r" b="b"/>
            <a:pathLst>
              <a:path w="2603039" h="1190933">
                <a:moveTo>
                  <a:pt x="0" y="0"/>
                </a:moveTo>
                <a:lnTo>
                  <a:pt x="2603039" y="0"/>
                </a:lnTo>
                <a:lnTo>
                  <a:pt x="2603039" y="1190932"/>
                </a:lnTo>
                <a:lnTo>
                  <a:pt x="0" y="119093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262324">
            <a:off x="4812241" y="4957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3430971" y="3984622"/>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3430971" y="5091885"/>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3430971" y="6199147"/>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3430971" y="7305613"/>
            <a:ext cx="903730" cy="846220"/>
          </a:xfrm>
          <a:custGeom>
            <a:avLst/>
            <a:gdLst/>
            <a:ahLst/>
            <a:cxnLst/>
            <a:rect l="l" t="t" r="r" b="b"/>
            <a:pathLst>
              <a:path w="903730" h="846220">
                <a:moveTo>
                  <a:pt x="0" y="0"/>
                </a:moveTo>
                <a:lnTo>
                  <a:pt x="903730" y="0"/>
                </a:lnTo>
                <a:lnTo>
                  <a:pt x="903730" y="846221"/>
                </a:lnTo>
                <a:lnTo>
                  <a:pt x="0" y="8462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3430971" y="8412080"/>
            <a:ext cx="903730" cy="846220"/>
          </a:xfrm>
          <a:custGeom>
            <a:avLst/>
            <a:gdLst/>
            <a:ahLst/>
            <a:cxnLst/>
            <a:rect l="l" t="t" r="r" b="b"/>
            <a:pathLst>
              <a:path w="903730" h="846220">
                <a:moveTo>
                  <a:pt x="0" y="0"/>
                </a:moveTo>
                <a:lnTo>
                  <a:pt x="903730" y="0"/>
                </a:lnTo>
                <a:lnTo>
                  <a:pt x="903730" y="846220"/>
                </a:lnTo>
                <a:lnTo>
                  <a:pt x="0" y="8462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p:cNvSpPr txBox="1">
            <a:spLocks noGrp="1"/>
          </p:cNvSpPr>
          <p:nvPr>
            <p:ph type="title" idx="4294967295"/>
          </p:nvPr>
        </p:nvSpPr>
        <p:spPr>
          <a:xfrm>
            <a:off x="5051201" y="833640"/>
            <a:ext cx="8185598" cy="20515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5857" b="0"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Self-Care and</a:t>
            </a:r>
          </a:p>
          <a:p>
            <a:pPr marL="0" marR="0" lvl="0" indent="0" algn="ctr" defTabSz="914400" rtl="0" eaLnBrk="1" fontAlgn="auto" latinLnBrk="0" hangingPunct="1">
              <a:lnSpc>
                <a:spcPts val="8200"/>
              </a:lnSpc>
              <a:spcBef>
                <a:spcPct val="0"/>
              </a:spcBef>
              <a:spcAft>
                <a:spcPts val="0"/>
              </a:spcAft>
              <a:buClrTx/>
              <a:buSzTx/>
              <a:buFontTx/>
              <a:buNone/>
              <a:tabLst/>
              <a:defRPr/>
            </a:pPr>
            <a:r>
              <a:rPr kumimoji="0" lang="en-US" sz="5857" b="0"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Coping Strategies</a:t>
            </a:r>
          </a:p>
        </p:txBody>
      </p:sp>
      <p:sp>
        <p:nvSpPr>
          <p:cNvPr id="11" name="TextBox 11"/>
          <p:cNvSpPr txBox="1"/>
          <p:nvPr/>
        </p:nvSpPr>
        <p:spPr>
          <a:xfrm>
            <a:off x="4691064" y="4172479"/>
            <a:ext cx="11320418" cy="856196"/>
          </a:xfrm>
          <a:prstGeom prst="rect">
            <a:avLst/>
          </a:prstGeom>
        </p:spPr>
        <p:txBody>
          <a:bodyPr lIns="0" tIns="0" rIns="0" bIns="0" rtlCol="0" anchor="t">
            <a:spAutoFit/>
          </a:bodyPr>
          <a:lstStyle/>
          <a:p>
            <a:pPr algn="l">
              <a:lnSpc>
                <a:spcPts val="3463"/>
              </a:lnSpc>
              <a:spcBef>
                <a:spcPct val="0"/>
              </a:spcBef>
            </a:pPr>
            <a:r>
              <a:rPr lang="en-US" sz="2473" dirty="0">
                <a:solidFill>
                  <a:srgbClr val="203376"/>
                </a:solidFill>
                <a:latin typeface="Proxima Nova"/>
                <a:ea typeface="Proxima Nova"/>
                <a:cs typeface="Proxima Nova"/>
                <a:sym typeface="Proxima Nova"/>
              </a:rPr>
              <a:t>Deep breathing and meditation – practice deep belly breathing or guided meditation to calm your nervous system. </a:t>
            </a:r>
          </a:p>
        </p:txBody>
      </p:sp>
      <p:sp>
        <p:nvSpPr>
          <p:cNvPr id="12" name="TextBox 12"/>
          <p:cNvSpPr txBox="1"/>
          <p:nvPr/>
        </p:nvSpPr>
        <p:spPr>
          <a:xfrm>
            <a:off x="4599249" y="5434925"/>
            <a:ext cx="11320418" cy="422942"/>
          </a:xfrm>
          <a:prstGeom prst="rect">
            <a:avLst/>
          </a:prstGeom>
        </p:spPr>
        <p:txBody>
          <a:bodyPr lIns="0" tIns="0" rIns="0" bIns="0" rtlCol="0" anchor="t">
            <a:spAutoFit/>
          </a:bodyPr>
          <a:lstStyle/>
          <a:p>
            <a:pPr algn="l">
              <a:lnSpc>
                <a:spcPts val="3463"/>
              </a:lnSpc>
              <a:spcBef>
                <a:spcPct val="0"/>
              </a:spcBef>
            </a:pPr>
            <a:r>
              <a:rPr lang="en-US" sz="2473" dirty="0">
                <a:solidFill>
                  <a:srgbClr val="203376"/>
                </a:solidFill>
                <a:latin typeface="Proxima Nova"/>
                <a:ea typeface="Proxima Nova"/>
                <a:cs typeface="Proxima Nova"/>
                <a:sym typeface="Proxima Nova"/>
              </a:rPr>
              <a:t>Change of scenery – step outside for fresh air, look at the clouds, or sit in nature.</a:t>
            </a:r>
          </a:p>
        </p:txBody>
      </p:sp>
      <p:sp>
        <p:nvSpPr>
          <p:cNvPr id="13" name="TextBox 13"/>
          <p:cNvSpPr txBox="1"/>
          <p:nvPr/>
        </p:nvSpPr>
        <p:spPr>
          <a:xfrm>
            <a:off x="4691064" y="6388423"/>
            <a:ext cx="11320418" cy="856196"/>
          </a:xfrm>
          <a:prstGeom prst="rect">
            <a:avLst/>
          </a:prstGeom>
        </p:spPr>
        <p:txBody>
          <a:bodyPr lIns="0" tIns="0" rIns="0" bIns="0" rtlCol="0" anchor="t">
            <a:spAutoFit/>
          </a:bodyPr>
          <a:lstStyle/>
          <a:p>
            <a:pPr algn="l">
              <a:lnSpc>
                <a:spcPts val="3463"/>
              </a:lnSpc>
              <a:spcBef>
                <a:spcPct val="0"/>
              </a:spcBef>
            </a:pPr>
            <a:r>
              <a:rPr lang="en-US" sz="2473" dirty="0">
                <a:solidFill>
                  <a:srgbClr val="203376"/>
                </a:solidFill>
                <a:latin typeface="Proxima Nova"/>
                <a:ea typeface="Proxima Nova"/>
                <a:cs typeface="Proxima Nova"/>
                <a:sym typeface="Proxima Nova"/>
              </a:rPr>
              <a:t>Validate your feelings – acknowledge that you reaction is normal and do not try to suppress your emotions. </a:t>
            </a:r>
          </a:p>
        </p:txBody>
      </p:sp>
      <p:sp>
        <p:nvSpPr>
          <p:cNvPr id="14" name="TextBox 14"/>
          <p:cNvSpPr txBox="1"/>
          <p:nvPr/>
        </p:nvSpPr>
        <p:spPr>
          <a:xfrm>
            <a:off x="4691064" y="7563704"/>
            <a:ext cx="11320418" cy="422942"/>
          </a:xfrm>
          <a:prstGeom prst="rect">
            <a:avLst/>
          </a:prstGeom>
        </p:spPr>
        <p:txBody>
          <a:bodyPr lIns="0" tIns="0" rIns="0" bIns="0" rtlCol="0" anchor="t">
            <a:spAutoFit/>
          </a:bodyPr>
          <a:lstStyle/>
          <a:p>
            <a:pPr algn="l">
              <a:lnSpc>
                <a:spcPts val="3463"/>
              </a:lnSpc>
              <a:spcBef>
                <a:spcPct val="0"/>
              </a:spcBef>
            </a:pPr>
            <a:r>
              <a:rPr lang="en-US" sz="2473" dirty="0">
                <a:solidFill>
                  <a:srgbClr val="203376"/>
                </a:solidFill>
                <a:latin typeface="Proxima Nova"/>
                <a:ea typeface="Proxima Nova"/>
                <a:cs typeface="Proxima Nova"/>
                <a:sym typeface="Proxima Nova"/>
              </a:rPr>
              <a:t>Positive input – listen to uplifting music or an upbeat podcast. Seek joy.</a:t>
            </a:r>
          </a:p>
        </p:txBody>
      </p:sp>
      <p:sp>
        <p:nvSpPr>
          <p:cNvPr id="15" name="TextBox 15"/>
          <p:cNvSpPr txBox="1"/>
          <p:nvPr/>
        </p:nvSpPr>
        <p:spPr>
          <a:xfrm>
            <a:off x="4691064" y="8605787"/>
            <a:ext cx="11320418" cy="422942"/>
          </a:xfrm>
          <a:prstGeom prst="rect">
            <a:avLst/>
          </a:prstGeom>
        </p:spPr>
        <p:txBody>
          <a:bodyPr lIns="0" tIns="0" rIns="0" bIns="0" rtlCol="0" anchor="t">
            <a:spAutoFit/>
          </a:bodyPr>
          <a:lstStyle/>
          <a:p>
            <a:pPr algn="l">
              <a:lnSpc>
                <a:spcPts val="3463"/>
              </a:lnSpc>
              <a:spcBef>
                <a:spcPct val="0"/>
              </a:spcBef>
            </a:pPr>
            <a:r>
              <a:rPr lang="en-US" sz="2473" dirty="0">
                <a:solidFill>
                  <a:srgbClr val="203376"/>
                </a:solidFill>
                <a:latin typeface="Proxima Nova"/>
                <a:ea typeface="Proxima Nova"/>
                <a:cs typeface="Proxima Nova"/>
                <a:sym typeface="Proxima Nova"/>
              </a:rPr>
              <a:t>Reach out for support – call a friend or family member who offers a safe space. </a:t>
            </a:r>
          </a:p>
        </p:txBody>
      </p:sp>
      <p:sp>
        <p:nvSpPr>
          <p:cNvPr id="16" name="Freeform 16">
            <a:extLs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8B01-F1CC-51A7-8652-C609991164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F65EAF5-949E-5F0D-860A-48A3852AF28B}"/>
              </a:ext>
              <a:ext uri="{C183D7F6-B498-43B3-948B-1728B52AA6E4}">
                <adec:decorative xmlns:adec="http://schemas.microsoft.com/office/drawing/2017/decorative" val="1"/>
              </a:ext>
            </a:extLst>
          </p:cNvPr>
          <p:cNvSpPr/>
          <p:nvPr/>
        </p:nvSpPr>
        <p:spPr>
          <a:xfrm>
            <a:off x="0" y="-1905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a:extLst>
              <a:ext uri="{FF2B5EF4-FFF2-40B4-BE49-F238E27FC236}">
                <a16:creationId xmlns:a16="http://schemas.microsoft.com/office/drawing/2014/main" id="{3D17A418-C329-DB4C-3B79-D512FD2D248C}"/>
              </a:ext>
              <a:ext uri="{C183D7F6-B498-43B3-948B-1728B52AA6E4}">
                <adec:decorative xmlns:adec="http://schemas.microsoft.com/office/drawing/2017/decorative" val="1"/>
              </a:ext>
            </a:extLst>
          </p:cNvPr>
          <p:cNvSpPr/>
          <p:nvPr/>
        </p:nvSpPr>
        <p:spPr>
          <a:xfrm>
            <a:off x="7972068" y="1595086"/>
            <a:ext cx="12079744" cy="10403679"/>
          </a:xfrm>
          <a:custGeom>
            <a:avLst/>
            <a:gdLst/>
            <a:ahLst/>
            <a:cxnLst/>
            <a:rect l="l" t="t" r="r" b="b"/>
            <a:pathLst>
              <a:path w="12079744" h="10403679">
                <a:moveTo>
                  <a:pt x="0" y="0"/>
                </a:moveTo>
                <a:lnTo>
                  <a:pt x="12079744" y="0"/>
                </a:lnTo>
                <a:lnTo>
                  <a:pt x="12079744" y="10403679"/>
                </a:lnTo>
                <a:lnTo>
                  <a:pt x="0" y="10403679"/>
                </a:lnTo>
                <a:lnTo>
                  <a:pt x="0" y="0"/>
                </a:lnTo>
                <a:close/>
              </a:path>
            </a:pathLst>
          </a:custGeom>
          <a:blipFill>
            <a:blip r:embed="rId4">
              <a:alphaModFix amt="60000"/>
            </a:blip>
            <a:stretch>
              <a:fillRect/>
            </a:stretch>
          </a:blipFill>
        </p:spPr>
        <p:txBody>
          <a:bodyPr/>
          <a:lstStyle/>
          <a:p>
            <a:endParaRPr lang="en-US"/>
          </a:p>
        </p:txBody>
      </p:sp>
      <p:sp>
        <p:nvSpPr>
          <p:cNvPr id="4" name="Freeform 4">
            <a:extLst>
              <a:ext uri="{FF2B5EF4-FFF2-40B4-BE49-F238E27FC236}">
                <a16:creationId xmlns:a16="http://schemas.microsoft.com/office/drawing/2014/main" id="{8276F1ED-E281-9D58-E0E4-F7B321B4B8F3}"/>
              </a:ext>
              <a:ext uri="{C183D7F6-B498-43B3-948B-1728B52AA6E4}">
                <adec:decorative xmlns:adec="http://schemas.microsoft.com/office/drawing/2017/decorative" val="1"/>
              </a:ext>
            </a:extLst>
          </p:cNvPr>
          <p:cNvSpPr/>
          <p:nvPr/>
        </p:nvSpPr>
        <p:spPr>
          <a:xfrm>
            <a:off x="14011940" y="-1170585"/>
            <a:ext cx="4084874" cy="4114800"/>
          </a:xfrm>
          <a:custGeom>
            <a:avLst/>
            <a:gdLst/>
            <a:ahLst/>
            <a:cxnLst/>
            <a:rect l="l" t="t" r="r" b="b"/>
            <a:pathLst>
              <a:path w="4084874" h="4114800">
                <a:moveTo>
                  <a:pt x="0" y="0"/>
                </a:moveTo>
                <a:lnTo>
                  <a:pt x="4084874" y="0"/>
                </a:lnTo>
                <a:lnTo>
                  <a:pt x="4084874"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B432994F-C289-B152-224E-AFC3C066ED0E}"/>
              </a:ext>
              <a:ext uri="{C183D7F6-B498-43B3-948B-1728B52AA6E4}">
                <adec:decorative xmlns:adec="http://schemas.microsoft.com/office/drawing/2017/decorative" val="1"/>
              </a:ext>
            </a:extLst>
          </p:cNvPr>
          <p:cNvSpPr/>
          <p:nvPr/>
        </p:nvSpPr>
        <p:spPr>
          <a:xfrm>
            <a:off x="-1089422" y="-656727"/>
            <a:ext cx="4094227" cy="4124221"/>
          </a:xfrm>
          <a:custGeom>
            <a:avLst/>
            <a:gdLst/>
            <a:ahLst/>
            <a:cxnLst/>
            <a:rect l="l" t="t" r="r" b="b"/>
            <a:pathLst>
              <a:path w="4094227" h="4124221">
                <a:moveTo>
                  <a:pt x="0" y="0"/>
                </a:moveTo>
                <a:lnTo>
                  <a:pt x="4094227" y="0"/>
                </a:lnTo>
                <a:lnTo>
                  <a:pt x="4094227" y="4124221"/>
                </a:lnTo>
                <a:lnTo>
                  <a:pt x="0" y="41242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585DD247-C5FC-A882-F99F-B025BC209CB6}"/>
              </a:ext>
              <a:ext uri="{C183D7F6-B498-43B3-948B-1728B52AA6E4}">
                <adec:decorative xmlns:adec="http://schemas.microsoft.com/office/drawing/2017/decorative" val="1"/>
              </a:ext>
            </a:extLst>
          </p:cNvPr>
          <p:cNvSpPr/>
          <p:nvPr/>
        </p:nvSpPr>
        <p:spPr>
          <a:xfrm rot="2379348">
            <a:off x="6554610" y="8547925"/>
            <a:ext cx="5453815" cy="5493769"/>
          </a:xfrm>
          <a:custGeom>
            <a:avLst/>
            <a:gdLst/>
            <a:ahLst/>
            <a:cxnLst/>
            <a:rect l="l" t="t" r="r" b="b"/>
            <a:pathLst>
              <a:path w="5453815" h="5493769">
                <a:moveTo>
                  <a:pt x="0" y="0"/>
                </a:moveTo>
                <a:lnTo>
                  <a:pt x="5453815" y="0"/>
                </a:lnTo>
                <a:lnTo>
                  <a:pt x="5453815" y="5493769"/>
                </a:lnTo>
                <a:lnTo>
                  <a:pt x="0" y="549376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itle 14">
            <a:extLst>
              <a:ext uri="{FF2B5EF4-FFF2-40B4-BE49-F238E27FC236}">
                <a16:creationId xmlns:a16="http://schemas.microsoft.com/office/drawing/2014/main" id="{42219DCC-447C-B19D-078B-AB7A8E327554}"/>
              </a:ext>
              <a:ext uri="{C183D7F6-B498-43B3-948B-1728B52AA6E4}">
                <adec:decorative xmlns:adec="http://schemas.microsoft.com/office/drawing/2017/decorative" val="0"/>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Thank you!</a:t>
            </a:r>
          </a:p>
        </p:txBody>
      </p:sp>
      <p:sp>
        <p:nvSpPr>
          <p:cNvPr id="11" name="TextBox 11">
            <a:extLst>
              <a:ext uri="{FF2B5EF4-FFF2-40B4-BE49-F238E27FC236}">
                <a16:creationId xmlns:a16="http://schemas.microsoft.com/office/drawing/2014/main" id="{CF3B0EFD-C729-6BED-85B2-3303114A7B3A}"/>
              </a:ext>
            </a:extLst>
          </p:cNvPr>
          <p:cNvSpPr txBox="1"/>
          <p:nvPr/>
        </p:nvSpPr>
        <p:spPr>
          <a:xfrm>
            <a:off x="2666999" y="3579153"/>
            <a:ext cx="9419451" cy="2708434"/>
          </a:xfrm>
          <a:prstGeom prst="rect">
            <a:avLst/>
          </a:prstGeom>
        </p:spPr>
        <p:txBody>
          <a:bodyPr wrap="square" lIns="0" tIns="0" rIns="0" bIns="0" rtlCol="0" anchor="t">
            <a:spAutoFit/>
          </a:bodyPr>
          <a:lstStyle/>
          <a:p>
            <a:r>
              <a:rPr lang="en-US" sz="4400" dirty="0">
                <a:solidFill>
                  <a:schemeClr val="tx2"/>
                </a:solidFill>
                <a:latin typeface="Proxima Nova Bold"/>
                <a:ea typeface="Proxima Nova Bold"/>
                <a:cs typeface="Proxima Nova Bold"/>
                <a:sym typeface="Proxima Nova Bold"/>
              </a:rPr>
              <a:t>Gina Griffiths, MSW</a:t>
            </a:r>
          </a:p>
          <a:p>
            <a:r>
              <a:rPr lang="en-US" sz="4400" dirty="0">
                <a:solidFill>
                  <a:schemeClr val="tx2"/>
                </a:solidFill>
                <a:latin typeface="Proxima Nova Bold"/>
                <a:ea typeface="Proxima Nova Bold"/>
                <a:cs typeface="Proxima Nova Bold"/>
                <a:sym typeface="Proxima Nova Bold"/>
              </a:rPr>
              <a:t>Employment First Coordinator</a:t>
            </a:r>
          </a:p>
          <a:p>
            <a:r>
              <a:rPr lang="en-US" sz="4400" dirty="0">
                <a:solidFill>
                  <a:schemeClr val="tx2"/>
                </a:solidFill>
                <a:latin typeface="Proxima Nova Bold"/>
                <a:ea typeface="Proxima Nova Bold"/>
                <a:cs typeface="Proxima Nova Bold"/>
                <a:sym typeface="Proxima Nova Bold"/>
              </a:rPr>
              <a:t>Sonoran Center</a:t>
            </a:r>
          </a:p>
          <a:p>
            <a:r>
              <a:rPr lang="en-US" sz="4400" dirty="0">
                <a:solidFill>
                  <a:schemeClr val="tx2"/>
                </a:solidFill>
                <a:latin typeface="Proxima Nova Bold"/>
                <a:ea typeface="Proxima Nova Bold"/>
                <a:cs typeface="Proxima Nova Bold"/>
                <a:sym typeface="Proxima Nova Bold"/>
                <a:hlinkClick r:id="rId6"/>
              </a:rPr>
              <a:t>griffiths@arizona.edu</a:t>
            </a:r>
            <a:r>
              <a:rPr lang="en-US" sz="4400" dirty="0">
                <a:solidFill>
                  <a:schemeClr val="tx2"/>
                </a:solidFill>
                <a:latin typeface="Proxima Nova Bold"/>
                <a:ea typeface="Proxima Nova Bold"/>
                <a:cs typeface="Proxima Nova Bold"/>
                <a:sym typeface="Proxima Nova Bold"/>
              </a:rPr>
              <a:t> </a:t>
            </a:r>
          </a:p>
        </p:txBody>
      </p:sp>
      <p:sp>
        <p:nvSpPr>
          <p:cNvPr id="10" name="Freeform 10" descr="Sonoran Center logo">
            <a:extLst>
              <a:ext uri="{FF2B5EF4-FFF2-40B4-BE49-F238E27FC236}">
                <a16:creationId xmlns:a16="http://schemas.microsoft.com/office/drawing/2014/main" id="{B40ECC20-9289-4922-5A9F-0BC66A0EA1ED}"/>
              </a:ext>
            </a:extLst>
          </p:cNvPr>
          <p:cNvSpPr/>
          <p:nvPr/>
        </p:nvSpPr>
        <p:spPr>
          <a:xfrm>
            <a:off x="504321" y="8376984"/>
            <a:ext cx="6951331" cy="1319466"/>
          </a:xfrm>
          <a:custGeom>
            <a:avLst/>
            <a:gdLst/>
            <a:ahLst/>
            <a:cxnLst/>
            <a:rect l="l" t="t" r="r" b="b"/>
            <a:pathLst>
              <a:path w="6951331" h="1319466">
                <a:moveTo>
                  <a:pt x="0" y="0"/>
                </a:moveTo>
                <a:lnTo>
                  <a:pt x="6951331" y="0"/>
                </a:lnTo>
                <a:lnTo>
                  <a:pt x="6951331" y="1319466"/>
                </a:lnTo>
                <a:lnTo>
                  <a:pt x="0" y="1319466"/>
                </a:lnTo>
                <a:lnTo>
                  <a:pt x="0" y="0"/>
                </a:lnTo>
                <a:close/>
              </a:path>
            </a:pathLst>
          </a:custGeom>
          <a:blipFill>
            <a:blip r:embed="rId7"/>
            <a:stretch>
              <a:fillRect/>
            </a:stretch>
          </a:blipFill>
        </p:spPr>
        <p:txBody>
          <a:bodyPr/>
          <a:lstStyle/>
          <a:p>
            <a:endParaRPr lang="en-US"/>
          </a:p>
        </p:txBody>
      </p:sp>
      <p:sp>
        <p:nvSpPr>
          <p:cNvPr id="7" name="Freeform 7" descr="From Silence to Safety logo">
            <a:extLst>
              <a:ext uri="{FF2B5EF4-FFF2-40B4-BE49-F238E27FC236}">
                <a16:creationId xmlns:a16="http://schemas.microsoft.com/office/drawing/2014/main" id="{4376B2B9-538F-1592-8777-ED5B4950904D}"/>
              </a:ext>
            </a:extLst>
          </p:cNvPr>
          <p:cNvSpPr/>
          <p:nvPr/>
        </p:nvSpPr>
        <p:spPr>
          <a:xfrm>
            <a:off x="12862155" y="3726631"/>
            <a:ext cx="5215609" cy="5531669"/>
          </a:xfrm>
          <a:custGeom>
            <a:avLst/>
            <a:gdLst/>
            <a:ahLst/>
            <a:cxnLst/>
            <a:rect l="l" t="t" r="r" b="b"/>
            <a:pathLst>
              <a:path w="6315395" h="6315395">
                <a:moveTo>
                  <a:pt x="0" y="0"/>
                </a:moveTo>
                <a:lnTo>
                  <a:pt x="6315395" y="0"/>
                </a:lnTo>
                <a:lnTo>
                  <a:pt x="6315395" y="6315394"/>
                </a:lnTo>
                <a:lnTo>
                  <a:pt x="0" y="6315394"/>
                </a:lnTo>
                <a:lnTo>
                  <a:pt x="0" y="0"/>
                </a:lnTo>
                <a:close/>
              </a:path>
            </a:pathLst>
          </a:custGeom>
          <a:blipFill>
            <a:blip r:embed="rId8"/>
            <a:stretch>
              <a:fillRect/>
            </a:stretch>
          </a:blipFill>
        </p:spPr>
        <p:txBody>
          <a:bodyPr/>
          <a:lstStyle/>
          <a:p>
            <a:endParaRPr lang="en-US"/>
          </a:p>
        </p:txBody>
      </p:sp>
      <p:sp>
        <p:nvSpPr>
          <p:cNvPr id="8" name="Freeform 8" descr="Arizona Developmental Disabilities Planning Council logo">
            <a:extLst>
              <a:ext uri="{FF2B5EF4-FFF2-40B4-BE49-F238E27FC236}">
                <a16:creationId xmlns:a16="http://schemas.microsoft.com/office/drawing/2014/main" id="{6F9D3B29-424C-3BCB-E684-DD7108BF7798}"/>
              </a:ext>
            </a:extLst>
          </p:cNvPr>
          <p:cNvSpPr/>
          <p:nvPr/>
        </p:nvSpPr>
        <p:spPr>
          <a:xfrm>
            <a:off x="13133932" y="8662834"/>
            <a:ext cx="2603039" cy="1190933"/>
          </a:xfrm>
          <a:custGeom>
            <a:avLst/>
            <a:gdLst/>
            <a:ahLst/>
            <a:cxnLst/>
            <a:rect l="l" t="t" r="r" b="b"/>
            <a:pathLst>
              <a:path w="2603039" h="1190933">
                <a:moveTo>
                  <a:pt x="0" y="0"/>
                </a:moveTo>
                <a:lnTo>
                  <a:pt x="2603039" y="0"/>
                </a:lnTo>
                <a:lnTo>
                  <a:pt x="2603039" y="1190932"/>
                </a:lnTo>
                <a:lnTo>
                  <a:pt x="0" y="1190932"/>
                </a:lnTo>
                <a:lnTo>
                  <a:pt x="0" y="0"/>
                </a:lnTo>
                <a:close/>
              </a:path>
            </a:pathLst>
          </a:custGeom>
          <a:blipFill>
            <a:blip r:embed="rId9"/>
            <a:stretch>
              <a:fillRect/>
            </a:stretch>
          </a:blipFill>
        </p:spPr>
        <p:txBody>
          <a:bodyPr/>
          <a:lstStyle/>
          <a:p>
            <a:endParaRPr lang="en-US"/>
          </a:p>
        </p:txBody>
      </p:sp>
      <p:sp>
        <p:nvSpPr>
          <p:cNvPr id="14" name="Freeform 3">
            <a:extLst>
              <a:ext uri="{FF2B5EF4-FFF2-40B4-BE49-F238E27FC236}">
                <a16:creationId xmlns:a16="http://schemas.microsoft.com/office/drawing/2014/main" id="{0D726A5A-2297-39FE-F08C-6B95C80A2539}"/>
              </a:ext>
              <a:ext uri="{C183D7F6-B498-43B3-948B-1728B52AA6E4}">
                <adec:decorative xmlns:adec="http://schemas.microsoft.com/office/drawing/2017/decorative" val="1"/>
              </a:ext>
            </a:extLst>
          </p:cNvPr>
          <p:cNvSpPr/>
          <p:nvPr/>
        </p:nvSpPr>
        <p:spPr>
          <a:xfrm rot="262324">
            <a:off x="3620846" y="14880"/>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dirty="0"/>
          </a:p>
        </p:txBody>
      </p:sp>
      <p:sp>
        <p:nvSpPr>
          <p:cNvPr id="13" name="TextBox 9">
            <a:extLst>
              <a:ext uri="{FF2B5EF4-FFF2-40B4-BE49-F238E27FC236}">
                <a16:creationId xmlns:a16="http://schemas.microsoft.com/office/drawing/2014/main" id="{D8881E06-90AC-F134-AEAC-7B823C3A5AC8}"/>
              </a:ext>
              <a:ext uri="{C183D7F6-B498-43B3-948B-1728B52AA6E4}">
                <adec:decorative xmlns:adec="http://schemas.microsoft.com/office/drawing/2017/decorative" val="1"/>
              </a:ext>
            </a:extLst>
          </p:cNvPr>
          <p:cNvSpPr txBox="1"/>
          <p:nvPr/>
        </p:nvSpPr>
        <p:spPr>
          <a:xfrm>
            <a:off x="5143969" y="40470"/>
            <a:ext cx="5133529" cy="1927515"/>
          </a:xfrm>
          <a:prstGeom prst="rect">
            <a:avLst/>
          </a:prstGeom>
        </p:spPr>
        <p:txBody>
          <a:bodyPr wrap="square" lIns="0" tIns="0" rIns="0" bIns="0" rtlCol="0" anchor="t">
            <a:spAutoFit/>
          </a:bodyPr>
          <a:lstStyle/>
          <a:p>
            <a:pPr algn="ctr">
              <a:lnSpc>
                <a:spcPts val="17918"/>
              </a:lnSpc>
            </a:pPr>
            <a:r>
              <a:rPr lang="en-US" sz="7200" dirty="0">
                <a:solidFill>
                  <a:srgbClr val="FFFFFF"/>
                </a:solidFill>
                <a:latin typeface="Proxima Nova"/>
                <a:ea typeface="Proxima Nova"/>
                <a:cs typeface="Proxima Nova"/>
                <a:sym typeface="Proxima Nova"/>
              </a:rPr>
              <a:t>Thank You!</a:t>
            </a:r>
          </a:p>
        </p:txBody>
      </p:sp>
    </p:spTree>
    <p:extLst>
      <p:ext uri="{BB962C8B-B14F-4D97-AF65-F5344CB8AC3E}">
        <p14:creationId xmlns:p14="http://schemas.microsoft.com/office/powerpoint/2010/main" val="3187523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2CB59-89D7-2B99-91AA-0231B997AC69}"/>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2F720242-E124-DFAF-5396-EBE1F832B198}"/>
              </a:ext>
              <a:ext uri="{C183D7F6-B498-43B3-948B-1728B52AA6E4}">
                <adec:decorative xmlns:adec="http://schemas.microsoft.com/office/drawing/2017/decorative" val="1"/>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Nice to Meet You!</a:t>
            </a:r>
          </a:p>
        </p:txBody>
      </p:sp>
      <p:sp>
        <p:nvSpPr>
          <p:cNvPr id="2" name="Freeform 2">
            <a:extLst>
              <a:ext uri="{FF2B5EF4-FFF2-40B4-BE49-F238E27FC236}">
                <a16:creationId xmlns:a16="http://schemas.microsoft.com/office/drawing/2014/main" id="{C5D56626-98D9-F9DD-9EB0-2D0990EADF3C}"/>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a:extLst>
              <a:ext uri="{FF2B5EF4-FFF2-40B4-BE49-F238E27FC236}">
                <a16:creationId xmlns:a16="http://schemas.microsoft.com/office/drawing/2014/main" id="{1B276B9A-33EF-C32F-4B61-3CFA73B652EE}"/>
              </a:ext>
              <a:ext uri="{C183D7F6-B498-43B3-948B-1728B52AA6E4}">
                <adec:decorative xmlns:adec="http://schemas.microsoft.com/office/drawing/2017/decorative" val="1"/>
              </a:ext>
            </a:extLst>
          </p:cNvPr>
          <p:cNvSpPr/>
          <p:nvPr/>
        </p:nvSpPr>
        <p:spPr>
          <a:xfrm rot="262324">
            <a:off x="4839257" y="470657"/>
            <a:ext cx="7980408" cy="2168421"/>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83E67F36-DF0F-D849-FB6A-98D0636BD636}"/>
              </a:ext>
            </a:extLst>
          </p:cNvPr>
          <p:cNvSpPr txBox="1"/>
          <p:nvPr/>
        </p:nvSpPr>
        <p:spPr>
          <a:xfrm>
            <a:off x="4572000" y="1004550"/>
            <a:ext cx="8185598" cy="956159"/>
          </a:xfrm>
          <a:prstGeom prst="rect">
            <a:avLst/>
          </a:prstGeom>
        </p:spPr>
        <p:txBody>
          <a:bodyPr lIns="0" tIns="0" rIns="0" bIns="0" rtlCol="0" anchor="t">
            <a:spAutoFit/>
          </a:bodyPr>
          <a:lstStyle/>
          <a:p>
            <a:pPr algn="ctr">
              <a:lnSpc>
                <a:spcPts val="8200"/>
              </a:lnSpc>
            </a:pPr>
            <a:r>
              <a:rPr lang="en-US" sz="6000" b="1" dirty="0">
                <a:solidFill>
                  <a:srgbClr val="FFFFFF"/>
                </a:solidFill>
                <a:latin typeface="Proxima Nova"/>
                <a:ea typeface="Proxima Nova"/>
                <a:cs typeface="Proxima Nova"/>
                <a:sym typeface="Proxima Nova"/>
              </a:rPr>
              <a:t>Today’s Discussion</a:t>
            </a:r>
          </a:p>
        </p:txBody>
      </p:sp>
      <p:sp>
        <p:nvSpPr>
          <p:cNvPr id="20" name="Content Placeholder 19">
            <a:extLst>
              <a:ext uri="{FF2B5EF4-FFF2-40B4-BE49-F238E27FC236}">
                <a16:creationId xmlns:a16="http://schemas.microsoft.com/office/drawing/2014/main" id="{C6AB0E02-A6B3-18E4-AB12-2A5CD14E9D1D}"/>
              </a:ext>
            </a:extLst>
          </p:cNvPr>
          <p:cNvSpPr>
            <a:spLocks noGrp="1"/>
          </p:cNvSpPr>
          <p:nvPr>
            <p:ph sz="half" idx="2"/>
          </p:nvPr>
        </p:nvSpPr>
        <p:spPr>
          <a:xfrm>
            <a:off x="2965260" y="3523615"/>
            <a:ext cx="13036740" cy="5681456"/>
          </a:xfrm>
        </p:spPr>
        <p:txBody>
          <a:bodyPr>
            <a:noAutofit/>
          </a:bodyPr>
          <a:lstStyle/>
          <a:p>
            <a:pPr lvl="0"/>
            <a:r>
              <a:rPr lang="en-US" sz="4000" dirty="0"/>
              <a:t>Healthy workplace relationships &amp; personal boundaries</a:t>
            </a:r>
          </a:p>
          <a:p>
            <a:r>
              <a:rPr lang="en-US" sz="4000" dirty="0"/>
              <a:t>Employee rights in the workplace</a:t>
            </a:r>
          </a:p>
          <a:p>
            <a:pPr lvl="0"/>
            <a:r>
              <a:rPr lang="en-US" sz="4000" dirty="0"/>
              <a:t>Types of harassment</a:t>
            </a:r>
          </a:p>
          <a:p>
            <a:pPr lvl="0"/>
            <a:r>
              <a:rPr lang="en-US" sz="4000" dirty="0"/>
              <a:t>Sexual harassment </a:t>
            </a:r>
          </a:p>
          <a:p>
            <a:pPr lvl="0"/>
            <a:r>
              <a:rPr lang="en-US" sz="4000" dirty="0"/>
              <a:t>What to do if something happens?</a:t>
            </a:r>
          </a:p>
          <a:p>
            <a:pPr lvl="0"/>
            <a:r>
              <a:rPr lang="en-US" sz="4000" dirty="0"/>
              <a:t>Resources </a:t>
            </a:r>
          </a:p>
          <a:p>
            <a:pPr lvl="0"/>
            <a:r>
              <a:rPr lang="en-US" sz="4000" dirty="0"/>
              <a:t>Questions/discussion</a:t>
            </a:r>
          </a:p>
        </p:txBody>
      </p:sp>
      <p:sp>
        <p:nvSpPr>
          <p:cNvPr id="9" name="Freeform 9">
            <a:extLst>
              <a:ext uri="{FF2B5EF4-FFF2-40B4-BE49-F238E27FC236}">
                <a16:creationId xmlns:a16="http://schemas.microsoft.com/office/drawing/2014/main" id="{3129CEA7-06FA-F413-4EDA-35C96BD18D8E}"/>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a:extLst>
              <a:ext uri="{FF2B5EF4-FFF2-40B4-BE49-F238E27FC236}">
                <a16:creationId xmlns:a16="http://schemas.microsoft.com/office/drawing/2014/main" id="{E5B1ADB6-EC47-5423-E200-FD2285273781}"/>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
        <p:nvSpPr>
          <p:cNvPr id="16" name="Freeform 16">
            <a:extLst>
              <a:ext uri="{FF2B5EF4-FFF2-40B4-BE49-F238E27FC236}">
                <a16:creationId xmlns:a16="http://schemas.microsoft.com/office/drawing/2014/main" id="{83553BBB-7CA3-1B78-CC7E-163D52961218}"/>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3751212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6272E-8E49-AE3E-6E18-868807B23DA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5F8102-3A9D-EC40-28FF-DC70373F6809}"/>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C7AD48F1-C7E4-A970-1176-FBC564008B10}"/>
              </a:ext>
              <a:ext uri="{C183D7F6-B498-43B3-948B-1728B52AA6E4}">
                <adec:decorative xmlns:adec="http://schemas.microsoft.com/office/drawing/2017/decorative" val="1"/>
              </a:ext>
            </a:extLst>
          </p:cNvPr>
          <p:cNvSpPr/>
          <p:nvPr/>
        </p:nvSpPr>
        <p:spPr>
          <a:xfrm rot="262324">
            <a:off x="4699248" y="-873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251BDEE2-0D89-2011-6596-5F876CA01023}"/>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a:extLst>
              <a:ext uri="{FF2B5EF4-FFF2-40B4-BE49-F238E27FC236}">
                <a16:creationId xmlns:a16="http://schemas.microsoft.com/office/drawing/2014/main" id="{8B104857-2711-926E-27D7-AB2E95EA70BA}"/>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
        <p:nvSpPr>
          <p:cNvPr id="10" name="TextBox 10">
            <a:extLst>
              <a:ext uri="{FF2B5EF4-FFF2-40B4-BE49-F238E27FC236}">
                <a16:creationId xmlns:a16="http://schemas.microsoft.com/office/drawing/2014/main" id="{9B66175B-6341-0E72-A2C7-6E5E654F78F2}"/>
              </a:ext>
            </a:extLst>
          </p:cNvPr>
          <p:cNvSpPr txBox="1">
            <a:spLocks noGrp="1"/>
          </p:cNvSpPr>
          <p:nvPr>
            <p:ph type="title" idx="4294967295"/>
          </p:nvPr>
        </p:nvSpPr>
        <p:spPr>
          <a:xfrm>
            <a:off x="5051201" y="833640"/>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Before We Begin</a:t>
            </a:r>
          </a:p>
        </p:txBody>
      </p:sp>
      <p:sp>
        <p:nvSpPr>
          <p:cNvPr id="16" name="Freeform 16">
            <a:extLst>
              <a:ext uri="{FF2B5EF4-FFF2-40B4-BE49-F238E27FC236}">
                <a16:creationId xmlns:a16="http://schemas.microsoft.com/office/drawing/2014/main" id="{3C07964F-EBE8-22C4-3AF3-0EDB84C2E075}"/>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A71F2EE2-F615-C5E4-EFF4-08DD6740A558}"/>
              </a:ext>
            </a:extLst>
          </p:cNvPr>
          <p:cNvSpPr txBox="1"/>
          <p:nvPr/>
        </p:nvSpPr>
        <p:spPr>
          <a:xfrm>
            <a:off x="3259616" y="3696084"/>
            <a:ext cx="11904184" cy="3477875"/>
          </a:xfrm>
          <a:prstGeom prst="rect">
            <a:avLst/>
          </a:prstGeom>
          <a:noFill/>
        </p:spPr>
        <p:txBody>
          <a:bodyPr wrap="square" rtlCol="0">
            <a:spAutoFit/>
          </a:bodyPr>
          <a:lstStyle/>
          <a:p>
            <a:pPr marL="571500" lvl="0" indent="-571500">
              <a:buFont typeface="Arial" panose="020B0604020202020204" pitchFamily="34" charset="0"/>
              <a:buChar char="•"/>
            </a:pPr>
            <a:r>
              <a:rPr lang="en-US" sz="4400" dirty="0"/>
              <a:t>Take care of yourself – listen to your reactions</a:t>
            </a:r>
          </a:p>
          <a:p>
            <a:pPr marL="571500" lvl="0" indent="-571500">
              <a:buFont typeface="Arial" panose="020B0604020202020204" pitchFamily="34" charset="0"/>
              <a:buChar char="•"/>
            </a:pPr>
            <a:r>
              <a:rPr lang="en-US" sz="4400" dirty="0"/>
              <a:t>Respect each other’s experiences</a:t>
            </a:r>
          </a:p>
          <a:p>
            <a:pPr marL="571500" lvl="0" indent="-571500">
              <a:buFont typeface="Arial" panose="020B0604020202020204" pitchFamily="34" charset="0"/>
              <a:buChar char="•"/>
            </a:pPr>
            <a:r>
              <a:rPr lang="en-US" sz="4400" dirty="0"/>
              <a:t>Do not share personal stories about others</a:t>
            </a:r>
          </a:p>
          <a:p>
            <a:pPr marL="571500" lvl="0" indent="-571500">
              <a:buFont typeface="Arial" panose="020B0604020202020204" pitchFamily="34" charset="0"/>
              <a:buChar char="•"/>
            </a:pPr>
            <a:r>
              <a:rPr lang="en-US" sz="4400" dirty="0"/>
              <a:t>Everyone can participate at their comfort level</a:t>
            </a:r>
          </a:p>
          <a:p>
            <a:pPr marL="571500" lvl="0" indent="-571500">
              <a:buFont typeface="Arial" panose="020B0604020202020204" pitchFamily="34" charset="0"/>
              <a:buChar char="•"/>
            </a:pPr>
            <a:r>
              <a:rPr lang="en-US" sz="4400" dirty="0"/>
              <a:t>This training is about learning and safety</a:t>
            </a:r>
          </a:p>
        </p:txBody>
      </p:sp>
    </p:spTree>
    <p:extLst>
      <p:ext uri="{BB962C8B-B14F-4D97-AF65-F5344CB8AC3E}">
        <p14:creationId xmlns:p14="http://schemas.microsoft.com/office/powerpoint/2010/main" val="331835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A1194-E527-76BF-CC88-24AB1B4338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67B03D-E83F-3CFF-E477-D8C6CED30664}"/>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9DF833D2-20C9-8B59-5C52-5D42B20DF455}"/>
              </a:ext>
              <a:ext uri="{C183D7F6-B498-43B3-948B-1728B52AA6E4}">
                <adec:decorative xmlns:adec="http://schemas.microsoft.com/office/drawing/2017/decorative" val="1"/>
              </a:ext>
            </a:extLst>
          </p:cNvPr>
          <p:cNvSpPr/>
          <p:nvPr/>
        </p:nvSpPr>
        <p:spPr>
          <a:xfrm rot="262324">
            <a:off x="4699248" y="-873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C8C3C70E-CEAA-00D2-4F91-23E4DE3FCE43}"/>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9A7343CC-063F-C30D-66E6-AEAC7F247B07}"/>
              </a:ext>
            </a:extLst>
          </p:cNvPr>
          <p:cNvSpPr txBox="1">
            <a:spLocks noGrp="1"/>
          </p:cNvSpPr>
          <p:nvPr>
            <p:ph type="title" idx="4294967295"/>
          </p:nvPr>
        </p:nvSpPr>
        <p:spPr>
          <a:xfrm>
            <a:off x="5051201" y="833640"/>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The Why</a:t>
            </a:r>
          </a:p>
        </p:txBody>
      </p:sp>
      <p:sp>
        <p:nvSpPr>
          <p:cNvPr id="16" name="Freeform 16">
            <a:extLst>
              <a:ext uri="{FF2B5EF4-FFF2-40B4-BE49-F238E27FC236}">
                <a16:creationId xmlns:a16="http://schemas.microsoft.com/office/drawing/2014/main" id="{F9809D2B-FB1D-3CF1-8839-BF0049D5812D}"/>
              </a:ext>
              <a:ext uri="{C183D7F6-B498-43B3-948B-1728B52AA6E4}">
                <adec:decorative xmlns:adec="http://schemas.microsoft.com/office/drawing/2017/decorative" val="1"/>
              </a:ext>
            </a:extLst>
          </p:cNvPr>
          <p:cNvSpPr/>
          <p:nvPr/>
        </p:nvSpPr>
        <p:spPr>
          <a:xfrm rot="-10800000">
            <a:off x="1028699" y="5143499"/>
            <a:ext cx="1202216" cy="5681570"/>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5">
            <a:extLst>
              <a:ext uri="{FF2B5EF4-FFF2-40B4-BE49-F238E27FC236}">
                <a16:creationId xmlns:a16="http://schemas.microsoft.com/office/drawing/2014/main" id="{3C1A0874-06F9-551F-DD61-AE5AD237738E}"/>
              </a:ext>
            </a:extLst>
          </p:cNvPr>
          <p:cNvSpPr txBox="1"/>
          <p:nvPr/>
        </p:nvSpPr>
        <p:spPr>
          <a:xfrm>
            <a:off x="1028698" y="3385891"/>
            <a:ext cx="14211301" cy="2123658"/>
          </a:xfrm>
          <a:prstGeom prst="rect">
            <a:avLst/>
          </a:prstGeom>
          <a:noFill/>
        </p:spPr>
        <p:txBody>
          <a:bodyPr wrap="square" rtlCol="0">
            <a:spAutoFit/>
          </a:bodyPr>
          <a:lstStyle/>
          <a:p>
            <a:pPr algn="ctr"/>
            <a:r>
              <a:rPr lang="en-US" sz="4400" i="1" dirty="0"/>
              <a:t>People with disabilities are four times more likely to experience harassment at work, including sexual harassment.                                               	                                                                      </a:t>
            </a:r>
            <a:r>
              <a:rPr lang="en-US" sz="2000" i="1" dirty="0"/>
              <a:t>(Jones</a:t>
            </a:r>
            <a:r>
              <a:rPr lang="en-US" sz="2000" i="1"/>
              <a:t>, Finkelstein, </a:t>
            </a:r>
            <a:r>
              <a:rPr lang="en-US" sz="2000" i="1" dirty="0"/>
              <a:t>and </a:t>
            </a:r>
            <a:r>
              <a:rPr lang="en-US" sz="2000" i="1" dirty="0" err="1"/>
              <a:t>Koehoorn</a:t>
            </a:r>
            <a:r>
              <a:rPr lang="en-US" sz="2000" i="1" dirty="0"/>
              <a:t> 2018)</a:t>
            </a:r>
          </a:p>
        </p:txBody>
      </p:sp>
      <p:sp>
        <p:nvSpPr>
          <p:cNvPr id="5" name="TextBox 4">
            <a:extLst>
              <a:ext uri="{FF2B5EF4-FFF2-40B4-BE49-F238E27FC236}">
                <a16:creationId xmlns:a16="http://schemas.microsoft.com/office/drawing/2014/main" id="{E7612744-6CE7-530C-37B4-5CCD4D39B7DF}"/>
              </a:ext>
            </a:extLst>
          </p:cNvPr>
          <p:cNvSpPr txBox="1"/>
          <p:nvPr/>
        </p:nvSpPr>
        <p:spPr>
          <a:xfrm>
            <a:off x="3962400" y="5824768"/>
            <a:ext cx="10722199" cy="3046988"/>
          </a:xfrm>
          <a:prstGeom prst="rect">
            <a:avLst/>
          </a:prstGeom>
          <a:noFill/>
        </p:spPr>
        <p:txBody>
          <a:bodyPr wrap="square" rtlCol="0">
            <a:spAutoFit/>
          </a:bodyPr>
          <a:lstStyle/>
          <a:p>
            <a:pPr marL="685800" lvl="0" indent="-685800">
              <a:buFont typeface="Arial" panose="020B0604020202020204" pitchFamily="34" charset="0"/>
              <a:buChar char="•"/>
            </a:pPr>
            <a:r>
              <a:rPr lang="en-US" sz="4800" dirty="0"/>
              <a:t>Everyone deserves to feel safe at work</a:t>
            </a:r>
          </a:p>
          <a:p>
            <a:pPr marL="685800" lvl="0" indent="-685800">
              <a:buFont typeface="Arial" panose="020B0604020202020204" pitchFamily="34" charset="0"/>
              <a:buChar char="•"/>
            </a:pPr>
            <a:r>
              <a:rPr lang="en-US" sz="4800" dirty="0"/>
              <a:t>Respect helps workplaces succeed</a:t>
            </a:r>
          </a:p>
          <a:p>
            <a:pPr marL="685800" lvl="0" indent="-685800">
              <a:buFont typeface="Arial" panose="020B0604020202020204" pitchFamily="34" charset="0"/>
              <a:buChar char="•"/>
            </a:pPr>
            <a:r>
              <a:rPr lang="en-US" sz="4800" dirty="0"/>
              <a:t>Understanding boundaries protects you and others</a:t>
            </a:r>
          </a:p>
        </p:txBody>
      </p:sp>
      <p:sp>
        <p:nvSpPr>
          <p:cNvPr id="17" name="Freeform 17">
            <a:extLst>
              <a:ext uri="{FF2B5EF4-FFF2-40B4-BE49-F238E27FC236}">
                <a16:creationId xmlns:a16="http://schemas.microsoft.com/office/drawing/2014/main" id="{E51D67A3-47DC-BBC9-1F6F-39C53B7FF3CA}"/>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228796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C183D7F6-B498-43B3-948B-1728B52AA6E4}">
                <adec:decorative xmlns:adec="http://schemas.microsoft.com/office/drawing/2017/decorative" val="1"/>
              </a:ext>
            </a:extLst>
          </p:cNvPr>
          <p:cNvSpPr/>
          <p:nvPr/>
        </p:nvSpPr>
        <p:spPr>
          <a:xfrm rot="262324">
            <a:off x="4852698" y="238586"/>
            <a:ext cx="9701520" cy="3495454"/>
          </a:xfrm>
          <a:custGeom>
            <a:avLst/>
            <a:gdLst/>
            <a:ahLst/>
            <a:cxnLst/>
            <a:rect l="l" t="t" r="r" b="b"/>
            <a:pathLst>
              <a:path w="5000817" h="1645723">
                <a:moveTo>
                  <a:pt x="0" y="0"/>
                </a:moveTo>
                <a:lnTo>
                  <a:pt x="5000816" y="0"/>
                </a:lnTo>
                <a:lnTo>
                  <a:pt x="5000816" y="1645723"/>
                </a:lnTo>
                <a:lnTo>
                  <a:pt x="0" y="16457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4" name="Group 4">
            <a:extLst>
              <a:ext uri="{C183D7F6-B498-43B3-948B-1728B52AA6E4}">
                <adec:decorative xmlns:adec="http://schemas.microsoft.com/office/drawing/2017/decorative" val="1"/>
              </a:ext>
            </a:extLst>
          </p:cNvPr>
          <p:cNvGrpSpPr/>
          <p:nvPr/>
        </p:nvGrpSpPr>
        <p:grpSpPr>
          <a:xfrm>
            <a:off x="14705554" y="0"/>
            <a:ext cx="3194646" cy="10287000"/>
            <a:chOff x="0" y="0"/>
            <a:chExt cx="4259528" cy="13716000"/>
          </a:xfrm>
        </p:grpSpPr>
        <p:sp>
          <p:nvSpPr>
            <p:cNvPr id="5" name="Freeform 5"/>
            <p:cNvSpPr/>
            <p:nvPr/>
          </p:nvSpPr>
          <p:spPr>
            <a:xfrm rot="-5400000">
              <a:off x="-4728236" y="4728236"/>
              <a:ext cx="13716000" cy="4259528"/>
            </a:xfrm>
            <a:custGeom>
              <a:avLst/>
              <a:gdLst/>
              <a:ahLst/>
              <a:cxnLst/>
              <a:rect l="l" t="t" r="r" b="b"/>
              <a:pathLst>
                <a:path w="13716000" h="4259528">
                  <a:moveTo>
                    <a:pt x="0" y="0"/>
                  </a:moveTo>
                  <a:lnTo>
                    <a:pt x="13716000" y="0"/>
                  </a:lnTo>
                  <a:lnTo>
                    <a:pt x="13716000" y="4259528"/>
                  </a:lnTo>
                  <a:lnTo>
                    <a:pt x="0" y="4259528"/>
                  </a:lnTo>
                  <a:lnTo>
                    <a:pt x="0" y="0"/>
                  </a:lnTo>
                  <a:close/>
                </a:path>
              </a:pathLst>
            </a:custGeom>
            <a:blipFill>
              <a:blip r:embed="rId5">
                <a:alphaModFix amt="63000"/>
              </a:blip>
              <a:stretch>
                <a:fillRect t="-12483" b="-11489"/>
              </a:stretch>
            </a:blipFill>
          </p:spPr>
          <p:txBody>
            <a:bodyPr/>
            <a:lstStyle/>
            <a:p>
              <a:endParaRPr lang="en-US"/>
            </a:p>
          </p:txBody>
        </p:sp>
        <p:sp>
          <p:nvSpPr>
            <p:cNvPr id="6" name="Freeform 6"/>
            <p:cNvSpPr/>
            <p:nvPr/>
          </p:nvSpPr>
          <p:spPr>
            <a:xfrm rot="-5337255">
              <a:off x="-198191" y="8635013"/>
              <a:ext cx="4655910" cy="4175250"/>
            </a:xfrm>
            <a:custGeom>
              <a:avLst/>
              <a:gdLst/>
              <a:ahLst/>
              <a:cxnLst/>
              <a:rect l="l" t="t" r="r" b="b"/>
              <a:pathLst>
                <a:path w="4655910" h="4175250">
                  <a:moveTo>
                    <a:pt x="0" y="0"/>
                  </a:moveTo>
                  <a:lnTo>
                    <a:pt x="4655910" y="0"/>
                  </a:lnTo>
                  <a:lnTo>
                    <a:pt x="4655910" y="4175250"/>
                  </a:lnTo>
                  <a:lnTo>
                    <a:pt x="0" y="4175250"/>
                  </a:lnTo>
                  <a:lnTo>
                    <a:pt x="0" y="0"/>
                  </a:lnTo>
                  <a:close/>
                </a:path>
              </a:pathLst>
            </a:custGeom>
            <a:blipFill>
              <a:blip r:embed="rId6"/>
              <a:stretch>
                <a:fillRect l="-7700" r="-7700"/>
              </a:stretch>
            </a:blipFill>
          </p:spPr>
          <p:txBody>
            <a:bodyPr/>
            <a:lstStyle/>
            <a:p>
              <a:endParaRPr lang="en-US"/>
            </a:p>
          </p:txBody>
        </p:sp>
      </p:grpSp>
      <p:sp>
        <p:nvSpPr>
          <p:cNvPr id="10" name="Freeform 10">
            <a:extLst>
              <a:ext uri="{C183D7F6-B498-43B3-948B-1728B52AA6E4}">
                <adec:decorative xmlns:adec="http://schemas.microsoft.com/office/drawing/2017/decorative" val="1"/>
              </a:ext>
            </a:extLst>
          </p:cNvPr>
          <p:cNvSpPr/>
          <p:nvPr/>
        </p:nvSpPr>
        <p:spPr>
          <a:xfrm rot="-10800000">
            <a:off x="427592" y="5880364"/>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itle 18">
            <a:extLst>
              <a:ext uri="{FF2B5EF4-FFF2-40B4-BE49-F238E27FC236}">
                <a16:creationId xmlns:a16="http://schemas.microsoft.com/office/drawing/2014/main" id="{A7961971-9D9E-B2E1-EECA-71F7DED0FADA}"/>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Healthy Workplace Relationships</a:t>
            </a:r>
          </a:p>
        </p:txBody>
      </p:sp>
      <p:sp>
        <p:nvSpPr>
          <p:cNvPr id="8" name="TextBox 10">
            <a:extLst>
              <a:ext uri="{FF2B5EF4-FFF2-40B4-BE49-F238E27FC236}">
                <a16:creationId xmlns:a16="http://schemas.microsoft.com/office/drawing/2014/main" id="{B0167BB0-0810-CF1A-C5D7-662692507912}"/>
              </a:ext>
            </a:extLst>
          </p:cNvPr>
          <p:cNvSpPr txBox="1">
            <a:spLocks/>
          </p:cNvSpPr>
          <p:nvPr/>
        </p:nvSpPr>
        <p:spPr>
          <a:xfrm>
            <a:off x="5867400" y="886999"/>
            <a:ext cx="8185598" cy="20118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ts val="8200"/>
              </a:lnSpc>
              <a:spcBef>
                <a:spcPts val="0"/>
              </a:spcBef>
              <a:defRPr/>
            </a:pPr>
            <a:r>
              <a:rPr lang="en-US" sz="6000" b="1" dirty="0">
                <a:solidFill>
                  <a:srgbClr val="FFFFFF"/>
                </a:solidFill>
                <a:latin typeface="Proxima Nova"/>
                <a:ea typeface="Proxima Nova"/>
                <a:cs typeface="Proxima Nova"/>
                <a:sym typeface="Proxima Nova"/>
              </a:rPr>
              <a:t>Healthy Workplace Relationships</a:t>
            </a:r>
          </a:p>
        </p:txBody>
      </p:sp>
      <p:pic>
        <p:nvPicPr>
          <p:cNvPr id="18" name="Picture 17" descr="An image of three coworkers including: a woman with long brown hair wearing a tan blazer, white shirt and jeans, smiling, standing and holding a clipboard; a man with dark hair, a mustache and trimmed beard, smiling, standing, and shaking hands with the third woman who is wearing an orange blouse, smiling and seated in a wheelchair in front of an open laptop.">
            <a:extLst>
              <a:ext uri="{FF2B5EF4-FFF2-40B4-BE49-F238E27FC236}">
                <a16:creationId xmlns:a16="http://schemas.microsoft.com/office/drawing/2014/main" id="{3ECF9BC6-8F8C-06BE-AB48-ABA2893C29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6440" y="2556691"/>
            <a:ext cx="4838022" cy="7257034"/>
          </a:xfrm>
          <a:prstGeom prst="rect">
            <a:avLst/>
          </a:prstGeom>
        </p:spPr>
      </p:pic>
      <p:sp>
        <p:nvSpPr>
          <p:cNvPr id="12" name="Content Placeholder 11">
            <a:extLst>
              <a:ext uri="{FF2B5EF4-FFF2-40B4-BE49-F238E27FC236}">
                <a16:creationId xmlns:a16="http://schemas.microsoft.com/office/drawing/2014/main" id="{2ACE1B20-3942-B48B-C5F9-53634022A2D9}"/>
              </a:ext>
            </a:extLst>
          </p:cNvPr>
          <p:cNvSpPr>
            <a:spLocks noGrp="1"/>
          </p:cNvSpPr>
          <p:nvPr>
            <p:ph idx="1"/>
          </p:nvPr>
        </p:nvSpPr>
        <p:spPr>
          <a:xfrm>
            <a:off x="7772399" y="4026496"/>
            <a:ext cx="6013001" cy="5604868"/>
          </a:xfrm>
        </p:spPr>
        <p:txBody>
          <a:bodyPr>
            <a:normAutofit/>
          </a:bodyPr>
          <a:lstStyle/>
          <a:p>
            <a:pPr marL="0" indent="0">
              <a:buNone/>
            </a:pPr>
            <a:r>
              <a:rPr lang="en-US" sz="3600" dirty="0"/>
              <a:t>Include:</a:t>
            </a:r>
          </a:p>
          <a:p>
            <a:r>
              <a:rPr lang="en-US" sz="3600" dirty="0"/>
              <a:t>Respect</a:t>
            </a:r>
          </a:p>
          <a:p>
            <a:r>
              <a:rPr lang="en-US" sz="3600" dirty="0"/>
              <a:t>Professional behavior</a:t>
            </a:r>
          </a:p>
          <a:p>
            <a:r>
              <a:rPr lang="en-US" sz="3600" dirty="0"/>
              <a:t>Clear communication</a:t>
            </a:r>
          </a:p>
          <a:p>
            <a:r>
              <a:rPr lang="en-US" sz="3600" dirty="0"/>
              <a:t>Appropriate boundaries</a:t>
            </a:r>
          </a:p>
          <a:p>
            <a:r>
              <a:rPr lang="en-US" sz="3600" dirty="0"/>
              <a:t>Support for coworkers</a:t>
            </a:r>
          </a:p>
        </p:txBody>
      </p:sp>
      <p:sp>
        <p:nvSpPr>
          <p:cNvPr id="9" name="Freeform 9">
            <a:extLst>
              <a:ext uri="{C183D7F6-B498-43B3-948B-1728B52AA6E4}">
                <adec:decorative xmlns:adec="http://schemas.microsoft.com/office/drawing/2017/decorative" val="1"/>
              </a:ext>
            </a:extLst>
          </p:cNvPr>
          <p:cNvSpPr/>
          <p:nvPr/>
        </p:nvSpPr>
        <p:spPr>
          <a:xfrm>
            <a:off x="1" y="0"/>
            <a:ext cx="3203628" cy="3467099"/>
          </a:xfrm>
          <a:custGeom>
            <a:avLst/>
            <a:gdLst/>
            <a:ahLst/>
            <a:cxnLst/>
            <a:rect l="l" t="t" r="r" b="b"/>
            <a:pathLst>
              <a:path w="4026495" h="4026495">
                <a:moveTo>
                  <a:pt x="0" y="0"/>
                </a:moveTo>
                <a:lnTo>
                  <a:pt x="4026495" y="0"/>
                </a:lnTo>
                <a:lnTo>
                  <a:pt x="4026495" y="4026495"/>
                </a:lnTo>
                <a:lnTo>
                  <a:pt x="0" y="4026495"/>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4E1A4-4A25-466D-9E85-B51CA8F109A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A78D7BB-BC04-9939-426B-EAF3D0C92E65}"/>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4E1B834B-7495-AB15-3203-7B474C4B5012}"/>
              </a:ext>
              <a:ext uri="{C183D7F6-B498-43B3-948B-1728B52AA6E4}">
                <adec:decorative xmlns:adec="http://schemas.microsoft.com/office/drawing/2017/decorative" val="1"/>
              </a:ext>
            </a:extLst>
          </p:cNvPr>
          <p:cNvSpPr/>
          <p:nvPr/>
        </p:nvSpPr>
        <p:spPr>
          <a:xfrm rot="262324">
            <a:off x="4684922" y="-97727"/>
            <a:ext cx="8404684" cy="3236836"/>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6FBD549A-2634-7E7E-8F25-B17E4ADCFAC0}"/>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F5FEF02C-28EB-9C66-4E8D-C52E27252EFE}"/>
              </a:ext>
            </a:extLst>
          </p:cNvPr>
          <p:cNvSpPr txBox="1">
            <a:spLocks noGrp="1"/>
          </p:cNvSpPr>
          <p:nvPr>
            <p:ph type="title" idx="4294967295"/>
          </p:nvPr>
        </p:nvSpPr>
        <p:spPr>
          <a:xfrm>
            <a:off x="4794465" y="1001887"/>
            <a:ext cx="8185598" cy="9602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Personal Boundaries</a:t>
            </a:r>
          </a:p>
        </p:txBody>
      </p:sp>
      <p:sp>
        <p:nvSpPr>
          <p:cNvPr id="16" name="Freeform 16">
            <a:extLst>
              <a:ext uri="{FF2B5EF4-FFF2-40B4-BE49-F238E27FC236}">
                <a16:creationId xmlns:a16="http://schemas.microsoft.com/office/drawing/2014/main" id="{898038DD-D2E4-C973-CA1E-E259EA251C3A}"/>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5">
            <a:extLst>
              <a:ext uri="{FF2B5EF4-FFF2-40B4-BE49-F238E27FC236}">
                <a16:creationId xmlns:a16="http://schemas.microsoft.com/office/drawing/2014/main" id="{0B7B8F60-B076-FE66-C801-64818839F2E4}"/>
              </a:ext>
            </a:extLst>
          </p:cNvPr>
          <p:cNvSpPr txBox="1"/>
          <p:nvPr/>
        </p:nvSpPr>
        <p:spPr>
          <a:xfrm>
            <a:off x="3063911" y="3899622"/>
            <a:ext cx="13952926" cy="4832092"/>
          </a:xfrm>
          <a:prstGeom prst="rect">
            <a:avLst/>
          </a:prstGeom>
          <a:noFill/>
        </p:spPr>
        <p:txBody>
          <a:bodyPr wrap="square" rtlCol="0">
            <a:spAutoFit/>
          </a:bodyPr>
          <a:lstStyle/>
          <a:p>
            <a:pPr marL="571500" indent="-571500">
              <a:buFont typeface="Arial" panose="020B0604020202020204" pitchFamily="34" charset="0"/>
              <a:buChar char="•"/>
            </a:pPr>
            <a:r>
              <a:rPr lang="en-US" sz="4400" dirty="0"/>
              <a:t>Establishing working hours </a:t>
            </a:r>
          </a:p>
          <a:p>
            <a:pPr marL="571500" indent="-571500">
              <a:buFont typeface="Arial" panose="020B0604020202020204" pitchFamily="34" charset="0"/>
              <a:buChar char="•"/>
            </a:pPr>
            <a:r>
              <a:rPr lang="en-US" sz="4400" dirty="0"/>
              <a:t>Limiting after-hours communication   </a:t>
            </a:r>
          </a:p>
          <a:p>
            <a:pPr marL="571500" indent="-571500">
              <a:buFont typeface="Arial" panose="020B0604020202020204" pitchFamily="34" charset="0"/>
              <a:buChar char="•"/>
            </a:pPr>
            <a:r>
              <a:rPr lang="en-US" sz="4400" dirty="0"/>
              <a:t>Taking, protecting breaks </a:t>
            </a:r>
          </a:p>
          <a:p>
            <a:pPr marL="571500" indent="-571500">
              <a:buFont typeface="Arial" panose="020B0604020202020204" pitchFamily="34" charset="0"/>
              <a:buChar char="•"/>
            </a:pPr>
            <a:r>
              <a:rPr lang="en-US" sz="4400" dirty="0"/>
              <a:t>Protecting personal space &amp; items </a:t>
            </a:r>
          </a:p>
          <a:p>
            <a:pPr marL="571500" indent="-571500">
              <a:buFont typeface="Arial" panose="020B0604020202020204" pitchFamily="34" charset="0"/>
              <a:buChar char="•"/>
            </a:pPr>
            <a:r>
              <a:rPr lang="en-US" sz="4400" dirty="0"/>
              <a:t>Avoiding office gossip </a:t>
            </a:r>
          </a:p>
          <a:p>
            <a:pPr marL="571500" indent="-571500">
              <a:buFont typeface="Arial" panose="020B0604020202020204" pitchFamily="34" charset="0"/>
              <a:buChar char="•"/>
            </a:pPr>
            <a:r>
              <a:rPr lang="en-US" sz="4400" dirty="0"/>
              <a:t>Managing workload capacity by saying no</a:t>
            </a:r>
          </a:p>
          <a:p>
            <a:pPr marL="571500" indent="-571500">
              <a:buFont typeface="Arial" panose="020B0604020202020204" pitchFamily="34" charset="0"/>
              <a:buChar char="•"/>
            </a:pPr>
            <a:r>
              <a:rPr lang="en-US" sz="4400" dirty="0"/>
              <a:t>Separating personal life from professional conversations</a:t>
            </a:r>
          </a:p>
        </p:txBody>
      </p:sp>
      <p:sp>
        <p:nvSpPr>
          <p:cNvPr id="17" name="Freeform 17">
            <a:extLst>
              <a:ext uri="{FF2B5EF4-FFF2-40B4-BE49-F238E27FC236}">
                <a16:creationId xmlns:a16="http://schemas.microsoft.com/office/drawing/2014/main" id="{85CC649F-DA8E-A924-F555-9AAF7B8FFF03}"/>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3223427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4869D-6F0A-B013-30F4-5334E5D053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5C2A0F-D358-1526-FC94-DE4AC7BC7800}"/>
              </a:ext>
              <a:ext uri="{C183D7F6-B498-43B3-948B-1728B52AA6E4}">
                <adec:decorative xmlns:adec="http://schemas.microsoft.com/office/drawing/2017/decorative" val="1"/>
              </a:ext>
            </a:extLst>
          </p:cNvPr>
          <p:cNvSpPr/>
          <p:nvPr/>
        </p:nvSpPr>
        <p:spPr>
          <a:xfrm>
            <a:off x="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1387D2AF-51B1-051C-B0E6-809EFED3E807}"/>
              </a:ext>
              <a:ext uri="{C183D7F6-B498-43B3-948B-1728B52AA6E4}">
                <adec:decorative xmlns:adec="http://schemas.microsoft.com/office/drawing/2017/decorative" val="1"/>
              </a:ext>
            </a:extLst>
          </p:cNvPr>
          <p:cNvSpPr/>
          <p:nvPr/>
        </p:nvSpPr>
        <p:spPr>
          <a:xfrm rot="262324">
            <a:off x="4668021" y="395195"/>
            <a:ext cx="8606092" cy="2950025"/>
          </a:xfrm>
          <a:custGeom>
            <a:avLst/>
            <a:gdLst/>
            <a:ahLst/>
            <a:cxnLst/>
            <a:rect l="l" t="t" r="r" b="b"/>
            <a:pathLst>
              <a:path w="5000817" h="1645723">
                <a:moveTo>
                  <a:pt x="0" y="0"/>
                </a:moveTo>
                <a:lnTo>
                  <a:pt x="5000816" y="0"/>
                </a:lnTo>
                <a:lnTo>
                  <a:pt x="5000816" y="1645723"/>
                </a:lnTo>
                <a:lnTo>
                  <a:pt x="0" y="16457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4" name="Group 4">
            <a:extLst>
              <a:ext uri="{FF2B5EF4-FFF2-40B4-BE49-F238E27FC236}">
                <a16:creationId xmlns:a16="http://schemas.microsoft.com/office/drawing/2014/main" id="{349F0A19-2A43-5E6D-ABEE-30C025C1C991}"/>
              </a:ext>
              <a:ext uri="{C183D7F6-B498-43B3-948B-1728B52AA6E4}">
                <adec:decorative xmlns:adec="http://schemas.microsoft.com/office/drawing/2017/decorative" val="1"/>
              </a:ext>
            </a:extLst>
          </p:cNvPr>
          <p:cNvGrpSpPr/>
          <p:nvPr/>
        </p:nvGrpSpPr>
        <p:grpSpPr>
          <a:xfrm>
            <a:off x="14705554" y="0"/>
            <a:ext cx="3194646" cy="10287000"/>
            <a:chOff x="0" y="0"/>
            <a:chExt cx="4259528" cy="13716000"/>
          </a:xfrm>
        </p:grpSpPr>
        <p:sp>
          <p:nvSpPr>
            <p:cNvPr id="5" name="Freeform 5">
              <a:extLst>
                <a:ext uri="{FF2B5EF4-FFF2-40B4-BE49-F238E27FC236}">
                  <a16:creationId xmlns:a16="http://schemas.microsoft.com/office/drawing/2014/main" id="{CC6B5D0C-DEFF-A666-1624-5D4416B74EF9}"/>
                </a:ext>
              </a:extLst>
            </p:cNvPr>
            <p:cNvSpPr/>
            <p:nvPr/>
          </p:nvSpPr>
          <p:spPr>
            <a:xfrm rot="-5400000">
              <a:off x="-4728236" y="4728236"/>
              <a:ext cx="13716000" cy="4259528"/>
            </a:xfrm>
            <a:custGeom>
              <a:avLst/>
              <a:gdLst/>
              <a:ahLst/>
              <a:cxnLst/>
              <a:rect l="l" t="t" r="r" b="b"/>
              <a:pathLst>
                <a:path w="13716000" h="4259528">
                  <a:moveTo>
                    <a:pt x="0" y="0"/>
                  </a:moveTo>
                  <a:lnTo>
                    <a:pt x="13716000" y="0"/>
                  </a:lnTo>
                  <a:lnTo>
                    <a:pt x="13716000" y="4259528"/>
                  </a:lnTo>
                  <a:lnTo>
                    <a:pt x="0" y="4259528"/>
                  </a:lnTo>
                  <a:lnTo>
                    <a:pt x="0" y="0"/>
                  </a:lnTo>
                  <a:close/>
                </a:path>
              </a:pathLst>
            </a:custGeom>
            <a:blipFill>
              <a:blip r:embed="rId5">
                <a:alphaModFix amt="63000"/>
              </a:blip>
              <a:stretch>
                <a:fillRect t="-12483" b="-11489"/>
              </a:stretch>
            </a:blipFill>
          </p:spPr>
          <p:txBody>
            <a:bodyPr/>
            <a:lstStyle/>
            <a:p>
              <a:endParaRPr lang="en-US"/>
            </a:p>
          </p:txBody>
        </p:sp>
        <p:sp>
          <p:nvSpPr>
            <p:cNvPr id="6" name="Freeform 6">
              <a:extLst>
                <a:ext uri="{FF2B5EF4-FFF2-40B4-BE49-F238E27FC236}">
                  <a16:creationId xmlns:a16="http://schemas.microsoft.com/office/drawing/2014/main" id="{645F3242-6A15-2796-4A0F-54827C7D1CCC}"/>
                </a:ext>
              </a:extLst>
            </p:cNvPr>
            <p:cNvSpPr/>
            <p:nvPr/>
          </p:nvSpPr>
          <p:spPr>
            <a:xfrm rot="-5337255">
              <a:off x="-198191" y="8635013"/>
              <a:ext cx="4655910" cy="4175250"/>
            </a:xfrm>
            <a:custGeom>
              <a:avLst/>
              <a:gdLst/>
              <a:ahLst/>
              <a:cxnLst/>
              <a:rect l="l" t="t" r="r" b="b"/>
              <a:pathLst>
                <a:path w="4655910" h="4175250">
                  <a:moveTo>
                    <a:pt x="0" y="0"/>
                  </a:moveTo>
                  <a:lnTo>
                    <a:pt x="4655910" y="0"/>
                  </a:lnTo>
                  <a:lnTo>
                    <a:pt x="4655910" y="4175250"/>
                  </a:lnTo>
                  <a:lnTo>
                    <a:pt x="0" y="4175250"/>
                  </a:lnTo>
                  <a:lnTo>
                    <a:pt x="0" y="0"/>
                  </a:lnTo>
                  <a:close/>
                </a:path>
              </a:pathLst>
            </a:custGeom>
            <a:blipFill>
              <a:blip r:embed="rId6"/>
              <a:stretch>
                <a:fillRect l="-7700" r="-7700"/>
              </a:stretch>
            </a:blipFill>
          </p:spPr>
          <p:txBody>
            <a:bodyPr/>
            <a:lstStyle/>
            <a:p>
              <a:endParaRPr lang="en-US"/>
            </a:p>
          </p:txBody>
        </p:sp>
      </p:grpSp>
      <p:sp>
        <p:nvSpPr>
          <p:cNvPr id="10" name="Freeform 10">
            <a:extLst>
              <a:ext uri="{FF2B5EF4-FFF2-40B4-BE49-F238E27FC236}">
                <a16:creationId xmlns:a16="http://schemas.microsoft.com/office/drawing/2014/main" id="{C1A9CD33-4F8F-1276-3B27-36770BD4C30F}"/>
              </a:ext>
              <a:ext uri="{C183D7F6-B498-43B3-948B-1728B52AA6E4}">
                <adec:decorative xmlns:adec="http://schemas.microsoft.com/office/drawing/2017/decorative" val="1"/>
              </a:ext>
            </a:extLst>
          </p:cNvPr>
          <p:cNvSpPr/>
          <p:nvPr/>
        </p:nvSpPr>
        <p:spPr>
          <a:xfrm rot="-10800000">
            <a:off x="427592" y="5880364"/>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itle 6">
            <a:extLst>
              <a:ext uri="{FF2B5EF4-FFF2-40B4-BE49-F238E27FC236}">
                <a16:creationId xmlns:a16="http://schemas.microsoft.com/office/drawing/2014/main" id="{14637E14-53E5-B934-049D-6577C15F1AA6}"/>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Employee Rights at Work</a:t>
            </a:r>
          </a:p>
        </p:txBody>
      </p:sp>
      <p:sp>
        <p:nvSpPr>
          <p:cNvPr id="8" name="TextBox 10">
            <a:extLst>
              <a:ext uri="{FF2B5EF4-FFF2-40B4-BE49-F238E27FC236}">
                <a16:creationId xmlns:a16="http://schemas.microsoft.com/office/drawing/2014/main" id="{A8D61E38-6EAC-F893-44A4-C4CD24588AFA}"/>
              </a:ext>
            </a:extLst>
          </p:cNvPr>
          <p:cNvSpPr txBox="1">
            <a:spLocks/>
          </p:cNvSpPr>
          <p:nvPr/>
        </p:nvSpPr>
        <p:spPr>
          <a:xfrm>
            <a:off x="4826781" y="949223"/>
            <a:ext cx="8185598" cy="20118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ts val="8200"/>
              </a:lnSpc>
              <a:spcBef>
                <a:spcPts val="0"/>
              </a:spcBef>
              <a:defRPr/>
            </a:pPr>
            <a:r>
              <a:rPr lang="en-US" sz="6000" b="1" dirty="0">
                <a:solidFill>
                  <a:srgbClr val="FFFFFF"/>
                </a:solidFill>
                <a:latin typeface="Proxima Nova"/>
                <a:ea typeface="Proxima Nova"/>
                <a:cs typeface="Proxima Nova"/>
                <a:sym typeface="Proxima Nova"/>
              </a:rPr>
              <a:t>Employee Rights at Work</a:t>
            </a:r>
          </a:p>
        </p:txBody>
      </p:sp>
      <p:sp>
        <p:nvSpPr>
          <p:cNvPr id="12" name="Content Placeholder 11">
            <a:extLst>
              <a:ext uri="{FF2B5EF4-FFF2-40B4-BE49-F238E27FC236}">
                <a16:creationId xmlns:a16="http://schemas.microsoft.com/office/drawing/2014/main" id="{2012C21D-DF1E-59F8-9478-114FEC821DA8}"/>
              </a:ext>
            </a:extLst>
          </p:cNvPr>
          <p:cNvSpPr>
            <a:spLocks noGrp="1"/>
          </p:cNvSpPr>
          <p:nvPr>
            <p:ph idx="1"/>
          </p:nvPr>
        </p:nvSpPr>
        <p:spPr>
          <a:xfrm>
            <a:off x="3404500" y="4206214"/>
            <a:ext cx="10051600" cy="5604868"/>
          </a:xfrm>
        </p:spPr>
        <p:txBody>
          <a:bodyPr>
            <a:normAutofit/>
          </a:bodyPr>
          <a:lstStyle/>
          <a:p>
            <a:pPr marL="0" indent="0">
              <a:buNone/>
            </a:pPr>
            <a:r>
              <a:rPr lang="en-US" sz="4000" dirty="0"/>
              <a:t>Workers have the right to:</a:t>
            </a:r>
          </a:p>
          <a:p>
            <a:pPr lvl="0"/>
            <a:r>
              <a:rPr lang="en-US" sz="4000" dirty="0"/>
              <a:t>Be treated with respect</a:t>
            </a:r>
          </a:p>
          <a:p>
            <a:pPr lvl="0"/>
            <a:r>
              <a:rPr lang="en-US" sz="4000" dirty="0"/>
              <a:t>Work without harassment</a:t>
            </a:r>
          </a:p>
          <a:p>
            <a:pPr lvl="0"/>
            <a:r>
              <a:rPr lang="en-US" sz="4000" dirty="0"/>
              <a:t>Report concerns</a:t>
            </a:r>
          </a:p>
          <a:p>
            <a:pPr lvl="0"/>
            <a:r>
              <a:rPr lang="en-US" sz="4000" dirty="0"/>
              <a:t>Ask for help</a:t>
            </a:r>
          </a:p>
          <a:p>
            <a:pPr lvl="0"/>
            <a:r>
              <a:rPr lang="en-US" sz="4000" dirty="0"/>
              <a:t>Feel safe</a:t>
            </a:r>
          </a:p>
        </p:txBody>
      </p:sp>
      <p:sp>
        <p:nvSpPr>
          <p:cNvPr id="9" name="Freeform 9">
            <a:extLst>
              <a:ext uri="{FF2B5EF4-FFF2-40B4-BE49-F238E27FC236}">
                <a16:creationId xmlns:a16="http://schemas.microsoft.com/office/drawing/2014/main" id="{2C406E5D-8BAE-FEF6-CF5D-4639E4804EFA}"/>
              </a:ext>
              <a:ext uri="{C183D7F6-B498-43B3-948B-1728B52AA6E4}">
                <adec:decorative xmlns:adec="http://schemas.microsoft.com/office/drawing/2017/decorative" val="1"/>
              </a:ext>
            </a:extLst>
          </p:cNvPr>
          <p:cNvSpPr/>
          <p:nvPr/>
        </p:nvSpPr>
        <p:spPr>
          <a:xfrm>
            <a:off x="1" y="0"/>
            <a:ext cx="3203628" cy="3467099"/>
          </a:xfrm>
          <a:custGeom>
            <a:avLst/>
            <a:gdLst/>
            <a:ahLst/>
            <a:cxnLst/>
            <a:rect l="l" t="t" r="r" b="b"/>
            <a:pathLst>
              <a:path w="4026495" h="4026495">
                <a:moveTo>
                  <a:pt x="0" y="0"/>
                </a:moveTo>
                <a:lnTo>
                  <a:pt x="4026495" y="0"/>
                </a:lnTo>
                <a:lnTo>
                  <a:pt x="4026495" y="4026495"/>
                </a:lnTo>
                <a:lnTo>
                  <a:pt x="0" y="4026495"/>
                </a:lnTo>
                <a:lnTo>
                  <a:pt x="0" y="0"/>
                </a:lnTo>
                <a:close/>
              </a:path>
            </a:pathLst>
          </a:custGeom>
          <a:blipFill>
            <a:blip r:embed="rId8"/>
            <a:stretch>
              <a:fillRect/>
            </a:stretch>
          </a:blipFill>
        </p:spPr>
        <p:txBody>
          <a:bodyPr/>
          <a:lstStyle/>
          <a:p>
            <a:endParaRPr lang="en-US"/>
          </a:p>
        </p:txBody>
      </p:sp>
    </p:spTree>
    <p:extLst>
      <p:ext uri="{BB962C8B-B14F-4D97-AF65-F5344CB8AC3E}">
        <p14:creationId xmlns:p14="http://schemas.microsoft.com/office/powerpoint/2010/main" val="2782563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A069-D5EA-EC24-1DE3-F2D549CCA0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163DB4-AB8F-195F-432D-E622789ECF96}"/>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E9F1A1DD-03BB-4A4D-7CA7-2500D0826072}"/>
              </a:ext>
              <a:ext uri="{C183D7F6-B498-43B3-948B-1728B52AA6E4}">
                <adec:decorative xmlns:adec="http://schemas.microsoft.com/office/drawing/2017/decorative" val="1"/>
              </a:ext>
            </a:extLst>
          </p:cNvPr>
          <p:cNvSpPr/>
          <p:nvPr/>
        </p:nvSpPr>
        <p:spPr>
          <a:xfrm rot="262324">
            <a:off x="4662213" y="-70683"/>
            <a:ext cx="9135901" cy="3804690"/>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A38FB6FE-B413-03BC-5E18-EB09E2A4183E}"/>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1A148B7C-616F-321B-6409-068C5D367DE0}"/>
              </a:ext>
            </a:extLst>
          </p:cNvPr>
          <p:cNvSpPr txBox="1">
            <a:spLocks noGrp="1"/>
          </p:cNvSpPr>
          <p:nvPr>
            <p:ph type="title" idx="4294967295"/>
          </p:nvPr>
        </p:nvSpPr>
        <p:spPr>
          <a:xfrm>
            <a:off x="5051201" y="833640"/>
            <a:ext cx="8185598" cy="20118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lang="en-US" sz="6000" b="1" dirty="0">
                <a:solidFill>
                  <a:srgbClr val="FFFFFF"/>
                </a:solidFill>
                <a:latin typeface="Proxima Nova"/>
                <a:ea typeface="Proxima Nova"/>
                <a:cs typeface="Proxima Nova"/>
                <a:sym typeface="Proxima Nova"/>
              </a:rPr>
              <a:t>Types of Harassment in the Workplace</a:t>
            </a:r>
            <a:endPar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endParaRPr>
          </a:p>
        </p:txBody>
      </p:sp>
      <p:sp>
        <p:nvSpPr>
          <p:cNvPr id="16" name="Freeform 16">
            <a:extLst>
              <a:ext uri="{FF2B5EF4-FFF2-40B4-BE49-F238E27FC236}">
                <a16:creationId xmlns:a16="http://schemas.microsoft.com/office/drawing/2014/main" id="{ED8FFCAC-4C4E-764E-2ABB-B513D36FE7F2}"/>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F726C186-4A59-CAB8-59B1-69F6E6812797}"/>
              </a:ext>
            </a:extLst>
          </p:cNvPr>
          <p:cNvSpPr txBox="1"/>
          <p:nvPr/>
        </p:nvSpPr>
        <p:spPr>
          <a:xfrm>
            <a:off x="4069162" y="4075043"/>
            <a:ext cx="7196555" cy="5139869"/>
          </a:xfrm>
          <a:prstGeom prst="rect">
            <a:avLst/>
          </a:prstGeom>
          <a:noFill/>
        </p:spPr>
        <p:txBody>
          <a:bodyPr wrap="square" rtlCol="0">
            <a:spAutoFit/>
          </a:bodyPr>
          <a:lstStyle/>
          <a:p>
            <a:r>
              <a:rPr lang="en-US" sz="4400" dirty="0"/>
              <a:t>Can include: </a:t>
            </a:r>
          </a:p>
          <a:p>
            <a:pPr marL="571500" indent="-571500">
              <a:buFont typeface="Arial" panose="020B0604020202020204" pitchFamily="34" charset="0"/>
              <a:buChar char="•"/>
            </a:pPr>
            <a:r>
              <a:rPr lang="en-US" sz="4400" dirty="0"/>
              <a:t>Verbal abuse</a:t>
            </a:r>
          </a:p>
          <a:p>
            <a:pPr marL="571500" indent="-571500">
              <a:buFont typeface="Arial" panose="020B0604020202020204" pitchFamily="34" charset="0"/>
              <a:buChar char="•"/>
            </a:pPr>
            <a:r>
              <a:rPr lang="en-US" sz="4400" dirty="0"/>
              <a:t>Physical harassment</a:t>
            </a:r>
          </a:p>
          <a:p>
            <a:pPr marL="571500" indent="-571500">
              <a:buFont typeface="Arial" panose="020B0604020202020204" pitchFamily="34" charset="0"/>
              <a:buChar char="•"/>
            </a:pPr>
            <a:r>
              <a:rPr lang="en-US" sz="4400" dirty="0"/>
              <a:t>Psychological/bullying</a:t>
            </a:r>
          </a:p>
          <a:p>
            <a:pPr marL="571500" indent="-571500">
              <a:buFont typeface="Arial" panose="020B0604020202020204" pitchFamily="34" charset="0"/>
              <a:buChar char="•"/>
            </a:pPr>
            <a:r>
              <a:rPr lang="en-US" sz="4400" dirty="0"/>
              <a:t>Sexual harassment</a:t>
            </a:r>
          </a:p>
          <a:p>
            <a:pPr marL="571500" indent="-571500">
              <a:buFont typeface="Arial" panose="020B0604020202020204" pitchFamily="34" charset="0"/>
              <a:buChar char="•"/>
            </a:pPr>
            <a:r>
              <a:rPr lang="en-US" sz="4400" dirty="0"/>
              <a:t>Discriminatory harassment </a:t>
            </a:r>
          </a:p>
          <a:p>
            <a:pPr marL="571500" indent="-571500">
              <a:buFont typeface="Arial" panose="020B0604020202020204" pitchFamily="34" charset="0"/>
              <a:buChar char="•"/>
            </a:pPr>
            <a:r>
              <a:rPr lang="en-US" sz="4400" dirty="0"/>
              <a:t>Cyber harassment</a:t>
            </a:r>
          </a:p>
          <a:p>
            <a:r>
              <a:rPr lang="en-US" sz="2000" dirty="0"/>
              <a:t>                                                                                             </a:t>
            </a:r>
            <a:r>
              <a:rPr lang="en-US" sz="2000" dirty="0">
                <a:hlinkClick r:id="rId6"/>
              </a:rPr>
              <a:t>(EEOC, 2026)</a:t>
            </a:r>
            <a:endParaRPr lang="en-US" sz="2000" dirty="0"/>
          </a:p>
        </p:txBody>
      </p:sp>
      <p:sp>
        <p:nvSpPr>
          <p:cNvPr id="17" name="Freeform 17">
            <a:extLst>
              <a:ext uri="{FF2B5EF4-FFF2-40B4-BE49-F238E27FC236}">
                <a16:creationId xmlns:a16="http://schemas.microsoft.com/office/drawing/2014/main" id="{F08F6193-E191-F0C9-F3B6-2BFBA8CF3C62}"/>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7"/>
            <a:stretch>
              <a:fillRect/>
            </a:stretch>
          </a:blipFill>
        </p:spPr>
        <p:txBody>
          <a:bodyPr/>
          <a:lstStyle/>
          <a:p>
            <a:endParaRPr lang="en-US"/>
          </a:p>
        </p:txBody>
      </p:sp>
    </p:spTree>
    <p:extLst>
      <p:ext uri="{BB962C8B-B14F-4D97-AF65-F5344CB8AC3E}">
        <p14:creationId xmlns:p14="http://schemas.microsoft.com/office/powerpoint/2010/main" val="3645561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44700-5D28-E761-464F-EE215F26F38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457327-45AA-5550-77F1-89C8A5182E10}"/>
              </a:ex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dirty="0"/>
          </a:p>
        </p:txBody>
      </p:sp>
      <p:sp>
        <p:nvSpPr>
          <p:cNvPr id="3" name="Freeform 3">
            <a:extLst>
              <a:ext uri="{FF2B5EF4-FFF2-40B4-BE49-F238E27FC236}">
                <a16:creationId xmlns:a16="http://schemas.microsoft.com/office/drawing/2014/main" id="{60B66914-E6E9-F391-9878-3D92A3973CA0}"/>
              </a:ext>
              <a:ext uri="{C183D7F6-B498-43B3-948B-1728B52AA6E4}">
                <adec:decorative xmlns:adec="http://schemas.microsoft.com/office/drawing/2017/decorative" val="1"/>
              </a:ext>
            </a:extLst>
          </p:cNvPr>
          <p:cNvSpPr/>
          <p:nvPr/>
        </p:nvSpPr>
        <p:spPr>
          <a:xfrm rot="262324">
            <a:off x="4699248" y="-87301"/>
            <a:ext cx="8663519" cy="2851085"/>
          </a:xfrm>
          <a:custGeom>
            <a:avLst/>
            <a:gdLst/>
            <a:ahLst/>
            <a:cxnLst/>
            <a:rect l="l" t="t" r="r" b="b"/>
            <a:pathLst>
              <a:path w="8663519" h="2851085">
                <a:moveTo>
                  <a:pt x="0" y="0"/>
                </a:moveTo>
                <a:lnTo>
                  <a:pt x="8663518" y="0"/>
                </a:lnTo>
                <a:lnTo>
                  <a:pt x="8663518" y="2851085"/>
                </a:lnTo>
                <a:lnTo>
                  <a:pt x="0" y="28510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87466266-C916-CF76-3BAC-B4F791044192}"/>
              </a:ext>
              <a:ext uri="{C183D7F6-B498-43B3-948B-1728B52AA6E4}">
                <adec:decorative xmlns:adec="http://schemas.microsoft.com/office/drawing/2017/decorative" val="1"/>
              </a:ext>
            </a:extLst>
          </p:cNvPr>
          <p:cNvSpPr/>
          <p:nvPr/>
        </p:nvSpPr>
        <p:spPr>
          <a:xfrm>
            <a:off x="15798145" y="-42530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F29F7276-BD28-92FA-1BD5-A8DCE7A2C6DD}"/>
              </a:ext>
            </a:extLst>
          </p:cNvPr>
          <p:cNvSpPr txBox="1">
            <a:spLocks noGrp="1"/>
          </p:cNvSpPr>
          <p:nvPr>
            <p:ph type="title" idx="4294967295"/>
          </p:nvPr>
        </p:nvSpPr>
        <p:spPr>
          <a:xfrm>
            <a:off x="5051201" y="833640"/>
            <a:ext cx="8185598" cy="956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Proxima Nova"/>
                <a:ea typeface="Proxima Nova"/>
                <a:cs typeface="Proxima Nova"/>
                <a:sym typeface="Proxima Nova"/>
              </a:rPr>
              <a:t>Sexual Harassment</a:t>
            </a:r>
          </a:p>
        </p:txBody>
      </p:sp>
      <p:sp>
        <p:nvSpPr>
          <p:cNvPr id="16" name="Freeform 16">
            <a:extLst>
              <a:ext uri="{FF2B5EF4-FFF2-40B4-BE49-F238E27FC236}">
                <a16:creationId xmlns:a16="http://schemas.microsoft.com/office/drawing/2014/main" id="{D440C4D3-13F3-0E2C-EAF5-241B46E361B1}"/>
              </a:ext>
              <a:ext uri="{C183D7F6-B498-43B3-948B-1728B52AA6E4}">
                <adec:decorative xmlns:adec="http://schemas.microsoft.com/office/drawing/2017/decorative" val="1"/>
              </a:ext>
            </a:extLst>
          </p:cNvPr>
          <p:cNvSpPr/>
          <p:nvPr/>
        </p:nvSpPr>
        <p:spPr>
          <a:xfrm rot="-10800000">
            <a:off x="1028700" y="4799620"/>
            <a:ext cx="1202216" cy="5956925"/>
          </a:xfrm>
          <a:custGeom>
            <a:avLst/>
            <a:gdLst/>
            <a:ahLst/>
            <a:cxnLst/>
            <a:rect l="l" t="t" r="r" b="b"/>
            <a:pathLst>
              <a:path w="1202216" h="5956925">
                <a:moveTo>
                  <a:pt x="0" y="0"/>
                </a:moveTo>
                <a:lnTo>
                  <a:pt x="1202216" y="0"/>
                </a:lnTo>
                <a:lnTo>
                  <a:pt x="1202216" y="5956925"/>
                </a:lnTo>
                <a:lnTo>
                  <a:pt x="0" y="5956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6EE661EE-2868-E3CD-72F7-4D77182A830A}"/>
              </a:ext>
            </a:extLst>
          </p:cNvPr>
          <p:cNvSpPr txBox="1"/>
          <p:nvPr/>
        </p:nvSpPr>
        <p:spPr>
          <a:xfrm>
            <a:off x="3259616" y="3097067"/>
            <a:ext cx="11675584" cy="5509200"/>
          </a:xfrm>
          <a:prstGeom prst="rect">
            <a:avLst/>
          </a:prstGeom>
          <a:noFill/>
        </p:spPr>
        <p:txBody>
          <a:bodyPr wrap="square" rtlCol="0">
            <a:spAutoFit/>
          </a:bodyPr>
          <a:lstStyle/>
          <a:p>
            <a:r>
              <a:rPr lang="en-US" sz="4400" dirty="0"/>
              <a:t>Sexual harassment is any sexual behavior that a person does not want. This may include: </a:t>
            </a:r>
          </a:p>
          <a:p>
            <a:pPr marL="571500" indent="-571500">
              <a:buFont typeface="Arial" panose="020B0604020202020204" pitchFamily="34" charset="0"/>
              <a:buChar char="•"/>
            </a:pPr>
            <a:r>
              <a:rPr lang="en-US" sz="4400" dirty="0"/>
              <a:t>Starting unwanted sexual contact </a:t>
            </a:r>
          </a:p>
          <a:p>
            <a:pPr marL="571500" indent="-571500">
              <a:buFont typeface="Arial" panose="020B0604020202020204" pitchFamily="34" charset="0"/>
              <a:buChar char="•"/>
            </a:pPr>
            <a:r>
              <a:rPr lang="en-US" sz="4400" dirty="0"/>
              <a:t>Asking for sexual favors </a:t>
            </a:r>
          </a:p>
          <a:p>
            <a:pPr marL="571500" indent="-571500">
              <a:buFont typeface="Arial" panose="020B0604020202020204" pitchFamily="34" charset="0"/>
              <a:buChar char="•"/>
            </a:pPr>
            <a:r>
              <a:rPr lang="en-US" sz="4400" dirty="0"/>
              <a:t>Touching in a sexual way </a:t>
            </a:r>
          </a:p>
          <a:p>
            <a:pPr marL="571500" indent="-571500">
              <a:buFont typeface="Arial" panose="020B0604020202020204" pitchFamily="34" charset="0"/>
              <a:buChar char="•"/>
            </a:pPr>
            <a:r>
              <a:rPr lang="en-US" sz="4400" dirty="0"/>
              <a:t>Making sexual comments or jokes </a:t>
            </a:r>
          </a:p>
          <a:p>
            <a:pPr marL="571500" indent="-571500">
              <a:buFont typeface="Arial" panose="020B0604020202020204" pitchFamily="34" charset="0"/>
              <a:buChar char="•"/>
            </a:pPr>
            <a:r>
              <a:rPr lang="en-US" sz="4400" dirty="0"/>
              <a:t>Sending sexual pictures, messages, or gestures</a:t>
            </a:r>
          </a:p>
          <a:p>
            <a:r>
              <a:rPr lang="en-US" sz="4400" dirty="0"/>
              <a:t> </a:t>
            </a:r>
          </a:p>
        </p:txBody>
      </p:sp>
      <p:sp>
        <p:nvSpPr>
          <p:cNvPr id="17" name="Freeform 17">
            <a:extLst>
              <a:ext uri="{FF2B5EF4-FFF2-40B4-BE49-F238E27FC236}">
                <a16:creationId xmlns:a16="http://schemas.microsoft.com/office/drawing/2014/main" id="{16B461E3-7446-41AF-6AF0-526B1BB4BEC8}"/>
              </a:ext>
              <a:ext uri="{C183D7F6-B498-43B3-948B-1728B52AA6E4}">
                <adec:decorative xmlns:adec="http://schemas.microsoft.com/office/drawing/2017/decorative" val="1"/>
              </a:ext>
            </a:extLst>
          </p:cNvPr>
          <p:cNvSpPr/>
          <p:nvPr/>
        </p:nvSpPr>
        <p:spPr>
          <a:xfrm>
            <a:off x="0" y="0"/>
            <a:ext cx="2965260" cy="2965260"/>
          </a:xfrm>
          <a:custGeom>
            <a:avLst/>
            <a:gdLst/>
            <a:ahLst/>
            <a:cxnLst/>
            <a:rect l="l" t="t" r="r" b="b"/>
            <a:pathLst>
              <a:path w="2965260" h="2965260">
                <a:moveTo>
                  <a:pt x="0" y="0"/>
                </a:moveTo>
                <a:lnTo>
                  <a:pt x="2965260" y="0"/>
                </a:lnTo>
                <a:lnTo>
                  <a:pt x="2965260" y="2965260"/>
                </a:lnTo>
                <a:lnTo>
                  <a:pt x="0" y="2965260"/>
                </a:lnTo>
                <a:lnTo>
                  <a:pt x="0" y="0"/>
                </a:lnTo>
                <a:close/>
              </a:path>
            </a:pathLst>
          </a:custGeom>
          <a:blipFill>
            <a:blip r:embed="rId6"/>
            <a:stretch>
              <a:fillRect/>
            </a:stretch>
          </a:blipFill>
        </p:spPr>
        <p:txBody>
          <a:bodyPr/>
          <a:lstStyle/>
          <a:p>
            <a:endParaRPr lang="en-US"/>
          </a:p>
        </p:txBody>
      </p:sp>
    </p:spTree>
    <p:extLst>
      <p:ext uri="{BB962C8B-B14F-4D97-AF65-F5344CB8AC3E}">
        <p14:creationId xmlns:p14="http://schemas.microsoft.com/office/powerpoint/2010/main" val="1498481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6889</TotalTime>
  <Words>1229</Words>
  <Application>Microsoft Office PowerPoint</Application>
  <PresentationFormat>Custom</PresentationFormat>
  <Paragraphs>193</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Proxima Nova</vt:lpstr>
      <vt:lpstr>Proxima Nova Bold</vt:lpstr>
      <vt:lpstr>Calibri</vt:lpstr>
      <vt:lpstr>Arial</vt:lpstr>
      <vt:lpstr>Aptos</vt:lpstr>
      <vt:lpstr>Office Theme</vt:lpstr>
      <vt:lpstr>Sexual Violence &amp; Disability: Moving from Silence to Safety</vt:lpstr>
      <vt:lpstr>Nice to Meet You!</vt:lpstr>
      <vt:lpstr>Before We Begin</vt:lpstr>
      <vt:lpstr>The Why</vt:lpstr>
      <vt:lpstr>Healthy Workplace Relationships</vt:lpstr>
      <vt:lpstr>Personal Boundaries</vt:lpstr>
      <vt:lpstr>Employee Rights at Work</vt:lpstr>
      <vt:lpstr>Types of Harassment in the Workplace</vt:lpstr>
      <vt:lpstr>Sexual Harassment</vt:lpstr>
      <vt:lpstr>Warning Signs</vt:lpstr>
      <vt:lpstr>What To Do?</vt:lpstr>
      <vt:lpstr>What To Do? (Part 2)</vt:lpstr>
      <vt:lpstr>Who Can Help?</vt:lpstr>
      <vt:lpstr>Workplace Complaints</vt:lpstr>
      <vt:lpstr>Domestic and Sexual Violence Resources</vt:lpstr>
      <vt:lpstr>Resources for Professionals</vt:lpstr>
      <vt:lpstr>From Silence to Safety Information Sheets</vt:lpstr>
      <vt:lpstr>Self-Care and Coping Strategies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FSTS Presentation Template</dc:title>
  <dc:creator>Griffiths, Gina - (griffiths)</dc:creator>
  <cp:lastModifiedBy>Gutierrez, Ava - (dalila99)</cp:lastModifiedBy>
  <cp:revision>8</cp:revision>
  <dcterms:created xsi:type="dcterms:W3CDTF">2006-08-16T00:00:00Z</dcterms:created>
  <dcterms:modified xsi:type="dcterms:W3CDTF">2026-04-14T16:48:32Z</dcterms:modified>
  <dc:identifier>DAG4ndxROwA</dc:identifier>
</cp:coreProperties>
</file>