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 id="2147483648" r:id="rId2"/>
  </p:sldMasterIdLst>
  <p:notesMasterIdLst>
    <p:notesMasterId r:id="rId22"/>
  </p:notesMasterIdLst>
  <p:sldIdLst>
    <p:sldId id="261" r:id="rId3"/>
    <p:sldId id="271" r:id="rId4"/>
    <p:sldId id="279" r:id="rId5"/>
    <p:sldId id="268" r:id="rId6"/>
    <p:sldId id="272" r:id="rId7"/>
    <p:sldId id="273" r:id="rId8"/>
    <p:sldId id="274" r:id="rId9"/>
    <p:sldId id="275" r:id="rId10"/>
    <p:sldId id="276" r:id="rId11"/>
    <p:sldId id="277" r:id="rId12"/>
    <p:sldId id="278" r:id="rId13"/>
    <p:sldId id="269" r:id="rId14"/>
    <p:sldId id="270" r:id="rId15"/>
    <p:sldId id="281" r:id="rId16"/>
    <p:sldId id="282" r:id="rId17"/>
    <p:sldId id="280" r:id="rId18"/>
    <p:sldId id="267" r:id="rId19"/>
    <p:sldId id="284" r:id="rId20"/>
    <p:sldId id="28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24" autoAdjust="0"/>
  </p:normalViewPr>
  <p:slideViewPr>
    <p:cSldViewPr snapToGrid="0" snapToObjects="1">
      <p:cViewPr varScale="1">
        <p:scale>
          <a:sx n="70" d="100"/>
          <a:sy n="70" d="100"/>
        </p:scale>
        <p:origin x="124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iffiths, Gina - (griffiths)" userId="bc3b5ddd-68c8-4c21-a16f-cb86999b48e5" providerId="ADAL" clId="{96922D12-6800-44DB-8663-CDF32F8DD116}"/>
    <pc:docChg chg="undo custSel addSld modSld sldOrd">
      <pc:chgData name="Griffiths, Gina - (griffiths)" userId="bc3b5ddd-68c8-4c21-a16f-cb86999b48e5" providerId="ADAL" clId="{96922D12-6800-44DB-8663-CDF32F8DD116}" dt="2026-03-04T17:47:00.693" v="5485"/>
      <pc:docMkLst>
        <pc:docMk/>
      </pc:docMkLst>
      <pc:sldChg chg="modSp mod modNotesTx">
        <pc:chgData name="Griffiths, Gina - (griffiths)" userId="bc3b5ddd-68c8-4c21-a16f-cb86999b48e5" providerId="ADAL" clId="{96922D12-6800-44DB-8663-CDF32F8DD116}" dt="2026-03-04T17:44:32.982" v="5438" actId="962"/>
        <pc:sldMkLst>
          <pc:docMk/>
          <pc:sldMk cId="2487772745" sldId="261"/>
        </pc:sldMkLst>
        <pc:picChg chg="mod">
          <ac:chgData name="Griffiths, Gina - (griffiths)" userId="bc3b5ddd-68c8-4c21-a16f-cb86999b48e5" providerId="ADAL" clId="{96922D12-6800-44DB-8663-CDF32F8DD116}" dt="2026-03-04T17:44:32.982" v="5438" actId="962"/>
          <ac:picMkLst>
            <pc:docMk/>
            <pc:sldMk cId="2487772745" sldId="261"/>
            <ac:picMk id="6" creationId="{5C5F7B36-B6BA-9008-3087-F00895568B3F}"/>
          </ac:picMkLst>
        </pc:picChg>
      </pc:sldChg>
      <pc:sldChg chg="modSp mod">
        <pc:chgData name="Griffiths, Gina - (griffiths)" userId="bc3b5ddd-68c8-4c21-a16f-cb86999b48e5" providerId="ADAL" clId="{96922D12-6800-44DB-8663-CDF32F8DD116}" dt="2026-03-04T17:46:55.723" v="5484"/>
        <pc:sldMkLst>
          <pc:docMk/>
          <pc:sldMk cId="2537265553" sldId="267"/>
        </pc:sldMkLst>
        <pc:picChg chg="mod ord">
          <ac:chgData name="Griffiths, Gina - (griffiths)" userId="bc3b5ddd-68c8-4c21-a16f-cb86999b48e5" providerId="ADAL" clId="{96922D12-6800-44DB-8663-CDF32F8DD116}" dt="2026-03-04T17:46:55.723" v="5484"/>
          <ac:picMkLst>
            <pc:docMk/>
            <pc:sldMk cId="2537265553" sldId="267"/>
            <ac:picMk id="3" creationId="{1E28325F-5D34-1BB9-7567-4203C2D088DF}"/>
          </ac:picMkLst>
        </pc:picChg>
      </pc:sldChg>
      <pc:sldChg chg="modSp mod">
        <pc:chgData name="Griffiths, Gina - (griffiths)" userId="bc3b5ddd-68c8-4c21-a16f-cb86999b48e5" providerId="ADAL" clId="{96922D12-6800-44DB-8663-CDF32F8DD116}" dt="2026-03-04T17:46:11.271" v="5476"/>
        <pc:sldMkLst>
          <pc:docMk/>
          <pc:sldMk cId="2316539417" sldId="268"/>
        </pc:sldMkLst>
        <pc:picChg chg="mod ord">
          <ac:chgData name="Griffiths, Gina - (griffiths)" userId="bc3b5ddd-68c8-4c21-a16f-cb86999b48e5" providerId="ADAL" clId="{96922D12-6800-44DB-8663-CDF32F8DD116}" dt="2026-03-04T17:46:11.271" v="5476"/>
          <ac:picMkLst>
            <pc:docMk/>
            <pc:sldMk cId="2316539417" sldId="268"/>
            <ac:picMk id="3" creationId="{3BDF668A-FCD9-AB6A-181B-0F99E31D11B3}"/>
          </ac:picMkLst>
        </pc:picChg>
      </pc:sldChg>
      <pc:sldChg chg="modSp mod">
        <pc:chgData name="Griffiths, Gina - (griffiths)" userId="bc3b5ddd-68c8-4c21-a16f-cb86999b48e5" providerId="ADAL" clId="{96922D12-6800-44DB-8663-CDF32F8DD116}" dt="2026-03-04T17:45:25.386" v="5460" actId="962"/>
        <pc:sldMkLst>
          <pc:docMk/>
          <pc:sldMk cId="1438892652" sldId="269"/>
        </pc:sldMkLst>
        <pc:picChg chg="mod">
          <ac:chgData name="Griffiths, Gina - (griffiths)" userId="bc3b5ddd-68c8-4c21-a16f-cb86999b48e5" providerId="ADAL" clId="{96922D12-6800-44DB-8663-CDF32F8DD116}" dt="2026-03-04T17:45:25.386" v="5460" actId="962"/>
          <ac:picMkLst>
            <pc:docMk/>
            <pc:sldMk cId="1438892652" sldId="269"/>
            <ac:picMk id="3" creationId="{137680D2-B40E-9341-4C80-6FC26CA5A3D4}"/>
          </ac:picMkLst>
        </pc:picChg>
      </pc:sldChg>
      <pc:sldChg chg="modSp mod">
        <pc:chgData name="Griffiths, Gina - (griffiths)" userId="bc3b5ddd-68c8-4c21-a16f-cb86999b48e5" providerId="ADAL" clId="{96922D12-6800-44DB-8663-CDF32F8DD116}" dt="2026-03-04T17:45:29.599" v="5462" actId="962"/>
        <pc:sldMkLst>
          <pc:docMk/>
          <pc:sldMk cId="1963400522" sldId="270"/>
        </pc:sldMkLst>
        <pc:picChg chg="mod">
          <ac:chgData name="Griffiths, Gina - (griffiths)" userId="bc3b5ddd-68c8-4c21-a16f-cb86999b48e5" providerId="ADAL" clId="{96922D12-6800-44DB-8663-CDF32F8DD116}" dt="2026-03-04T17:45:29.599" v="5462" actId="962"/>
          <ac:picMkLst>
            <pc:docMk/>
            <pc:sldMk cId="1963400522" sldId="270"/>
            <ac:picMk id="3" creationId="{9B0F02E0-0FAF-D3C5-7096-3725382F1C53}"/>
          </ac:picMkLst>
        </pc:picChg>
      </pc:sldChg>
      <pc:sldChg chg="modSp mod">
        <pc:chgData name="Griffiths, Gina - (griffiths)" userId="bc3b5ddd-68c8-4c21-a16f-cb86999b48e5" providerId="ADAL" clId="{96922D12-6800-44DB-8663-CDF32F8DD116}" dt="2026-03-04T17:46:04.555" v="5475"/>
        <pc:sldMkLst>
          <pc:docMk/>
          <pc:sldMk cId="178571276" sldId="271"/>
        </pc:sldMkLst>
        <pc:picChg chg="mod ord">
          <ac:chgData name="Griffiths, Gina - (griffiths)" userId="bc3b5ddd-68c8-4c21-a16f-cb86999b48e5" providerId="ADAL" clId="{96922D12-6800-44DB-8663-CDF32F8DD116}" dt="2026-03-04T17:46:04.555" v="5475"/>
          <ac:picMkLst>
            <pc:docMk/>
            <pc:sldMk cId="178571276" sldId="271"/>
            <ac:picMk id="3" creationId="{AA7223A7-44F9-EEB6-479A-5A5F0180EA89}"/>
          </ac:picMkLst>
        </pc:picChg>
      </pc:sldChg>
      <pc:sldChg chg="modSp mod">
        <pc:chgData name="Griffiths, Gina - (griffiths)" userId="bc3b5ddd-68c8-4c21-a16f-cb86999b48e5" providerId="ADAL" clId="{96922D12-6800-44DB-8663-CDF32F8DD116}" dt="2026-03-04T17:46:14.553" v="5477"/>
        <pc:sldMkLst>
          <pc:docMk/>
          <pc:sldMk cId="1038074941" sldId="272"/>
        </pc:sldMkLst>
        <pc:picChg chg="mod ord">
          <ac:chgData name="Griffiths, Gina - (griffiths)" userId="bc3b5ddd-68c8-4c21-a16f-cb86999b48e5" providerId="ADAL" clId="{96922D12-6800-44DB-8663-CDF32F8DD116}" dt="2026-03-04T17:46:14.553" v="5477"/>
          <ac:picMkLst>
            <pc:docMk/>
            <pc:sldMk cId="1038074941" sldId="272"/>
            <ac:picMk id="3" creationId="{2866D619-43C3-1D5A-2AF4-2F2957A11DC4}"/>
          </ac:picMkLst>
        </pc:picChg>
      </pc:sldChg>
      <pc:sldChg chg="modSp mod">
        <pc:chgData name="Griffiths, Gina - (griffiths)" userId="bc3b5ddd-68c8-4c21-a16f-cb86999b48e5" providerId="ADAL" clId="{96922D12-6800-44DB-8663-CDF32F8DD116}" dt="2026-03-04T17:46:16.782" v="5478"/>
        <pc:sldMkLst>
          <pc:docMk/>
          <pc:sldMk cId="725413275" sldId="273"/>
        </pc:sldMkLst>
        <pc:picChg chg="mod ord">
          <ac:chgData name="Griffiths, Gina - (griffiths)" userId="bc3b5ddd-68c8-4c21-a16f-cb86999b48e5" providerId="ADAL" clId="{96922D12-6800-44DB-8663-CDF32F8DD116}" dt="2026-03-04T17:46:16.782" v="5478"/>
          <ac:picMkLst>
            <pc:docMk/>
            <pc:sldMk cId="725413275" sldId="273"/>
            <ac:picMk id="3" creationId="{15F81341-4D74-98B9-8CE6-4EDECFB29129}"/>
          </ac:picMkLst>
        </pc:picChg>
      </pc:sldChg>
      <pc:sldChg chg="modSp mod">
        <pc:chgData name="Griffiths, Gina - (griffiths)" userId="bc3b5ddd-68c8-4c21-a16f-cb86999b48e5" providerId="ADAL" clId="{96922D12-6800-44DB-8663-CDF32F8DD116}" dt="2026-03-04T17:46:18.485" v="5479"/>
        <pc:sldMkLst>
          <pc:docMk/>
          <pc:sldMk cId="1019100898" sldId="274"/>
        </pc:sldMkLst>
        <pc:picChg chg="mod ord">
          <ac:chgData name="Griffiths, Gina - (griffiths)" userId="bc3b5ddd-68c8-4c21-a16f-cb86999b48e5" providerId="ADAL" clId="{96922D12-6800-44DB-8663-CDF32F8DD116}" dt="2026-03-04T17:46:18.485" v="5479"/>
          <ac:picMkLst>
            <pc:docMk/>
            <pc:sldMk cId="1019100898" sldId="274"/>
            <ac:picMk id="3" creationId="{72D0588E-403A-37C8-9495-4E1ABEFB82AE}"/>
          </ac:picMkLst>
        </pc:picChg>
      </pc:sldChg>
      <pc:sldChg chg="modSp mod">
        <pc:chgData name="Griffiths, Gina - (griffiths)" userId="bc3b5ddd-68c8-4c21-a16f-cb86999b48e5" providerId="ADAL" clId="{96922D12-6800-44DB-8663-CDF32F8DD116}" dt="2026-03-04T17:46:20.134" v="5480"/>
        <pc:sldMkLst>
          <pc:docMk/>
          <pc:sldMk cId="3130097676" sldId="275"/>
        </pc:sldMkLst>
        <pc:picChg chg="mod ord">
          <ac:chgData name="Griffiths, Gina - (griffiths)" userId="bc3b5ddd-68c8-4c21-a16f-cb86999b48e5" providerId="ADAL" clId="{96922D12-6800-44DB-8663-CDF32F8DD116}" dt="2026-03-04T17:46:20.134" v="5480"/>
          <ac:picMkLst>
            <pc:docMk/>
            <pc:sldMk cId="3130097676" sldId="275"/>
            <ac:picMk id="3" creationId="{21A35E04-1593-A54A-DBE7-734991659304}"/>
          </ac:picMkLst>
        </pc:picChg>
      </pc:sldChg>
      <pc:sldChg chg="modSp mod">
        <pc:chgData name="Griffiths, Gina - (griffiths)" userId="bc3b5ddd-68c8-4c21-a16f-cb86999b48e5" providerId="ADAL" clId="{96922D12-6800-44DB-8663-CDF32F8DD116}" dt="2026-03-04T17:46:23" v="5481"/>
        <pc:sldMkLst>
          <pc:docMk/>
          <pc:sldMk cId="42783305" sldId="276"/>
        </pc:sldMkLst>
        <pc:picChg chg="mod ord">
          <ac:chgData name="Griffiths, Gina - (griffiths)" userId="bc3b5ddd-68c8-4c21-a16f-cb86999b48e5" providerId="ADAL" clId="{96922D12-6800-44DB-8663-CDF32F8DD116}" dt="2026-03-04T17:46:23" v="5481"/>
          <ac:picMkLst>
            <pc:docMk/>
            <pc:sldMk cId="42783305" sldId="276"/>
            <ac:picMk id="3" creationId="{06AF01BC-6F50-BEFC-31B1-71D706C539C8}"/>
          </ac:picMkLst>
        </pc:picChg>
      </pc:sldChg>
      <pc:sldChg chg="modSp mod">
        <pc:chgData name="Griffiths, Gina - (griffiths)" userId="bc3b5ddd-68c8-4c21-a16f-cb86999b48e5" providerId="ADAL" clId="{96922D12-6800-44DB-8663-CDF32F8DD116}" dt="2026-03-04T17:46:51.645" v="5482"/>
        <pc:sldMkLst>
          <pc:docMk/>
          <pc:sldMk cId="2029083471" sldId="277"/>
        </pc:sldMkLst>
        <pc:picChg chg="mod ord">
          <ac:chgData name="Griffiths, Gina - (griffiths)" userId="bc3b5ddd-68c8-4c21-a16f-cb86999b48e5" providerId="ADAL" clId="{96922D12-6800-44DB-8663-CDF32F8DD116}" dt="2026-03-04T17:46:51.645" v="5482"/>
          <ac:picMkLst>
            <pc:docMk/>
            <pc:sldMk cId="2029083471" sldId="277"/>
            <ac:picMk id="3" creationId="{8379AA1F-1561-D5BA-1572-15DC6092049B}"/>
          </ac:picMkLst>
        </pc:picChg>
      </pc:sldChg>
      <pc:sldChg chg="modSp mod">
        <pc:chgData name="Griffiths, Gina - (griffiths)" userId="bc3b5ddd-68c8-4c21-a16f-cb86999b48e5" providerId="ADAL" clId="{96922D12-6800-44DB-8663-CDF32F8DD116}" dt="2026-03-04T17:46:53.878" v="5483"/>
        <pc:sldMkLst>
          <pc:docMk/>
          <pc:sldMk cId="3024826852" sldId="278"/>
        </pc:sldMkLst>
        <pc:picChg chg="mod ord">
          <ac:chgData name="Griffiths, Gina - (griffiths)" userId="bc3b5ddd-68c8-4c21-a16f-cb86999b48e5" providerId="ADAL" clId="{96922D12-6800-44DB-8663-CDF32F8DD116}" dt="2026-03-04T17:46:53.878" v="5483"/>
          <ac:picMkLst>
            <pc:docMk/>
            <pc:sldMk cId="3024826852" sldId="278"/>
            <ac:picMk id="3" creationId="{2A492559-563A-002D-7EED-E123903FB5AB}"/>
          </ac:picMkLst>
        </pc:picChg>
      </pc:sldChg>
      <pc:sldChg chg="modSp mod">
        <pc:chgData name="Griffiths, Gina - (griffiths)" userId="bc3b5ddd-68c8-4c21-a16f-cb86999b48e5" providerId="ADAL" clId="{96922D12-6800-44DB-8663-CDF32F8DD116}" dt="2026-03-04T17:44:45.661" v="5442" actId="962"/>
        <pc:sldMkLst>
          <pc:docMk/>
          <pc:sldMk cId="2345090175" sldId="279"/>
        </pc:sldMkLst>
        <pc:picChg chg="mod">
          <ac:chgData name="Griffiths, Gina - (griffiths)" userId="bc3b5ddd-68c8-4c21-a16f-cb86999b48e5" providerId="ADAL" clId="{96922D12-6800-44DB-8663-CDF32F8DD116}" dt="2026-03-04T17:44:45.661" v="5442" actId="962"/>
          <ac:picMkLst>
            <pc:docMk/>
            <pc:sldMk cId="2345090175" sldId="279"/>
            <ac:picMk id="3" creationId="{91BEC50B-2195-5A7B-6C4A-63A004726C93}"/>
          </ac:picMkLst>
        </pc:picChg>
      </pc:sldChg>
      <pc:sldChg chg="modSp mod">
        <pc:chgData name="Griffiths, Gina - (griffiths)" userId="bc3b5ddd-68c8-4c21-a16f-cb86999b48e5" providerId="ADAL" clId="{96922D12-6800-44DB-8663-CDF32F8DD116}" dt="2026-03-04T17:45:41.018" v="5468" actId="962"/>
        <pc:sldMkLst>
          <pc:docMk/>
          <pc:sldMk cId="537046395" sldId="280"/>
        </pc:sldMkLst>
        <pc:picChg chg="mod">
          <ac:chgData name="Griffiths, Gina - (griffiths)" userId="bc3b5ddd-68c8-4c21-a16f-cb86999b48e5" providerId="ADAL" clId="{96922D12-6800-44DB-8663-CDF32F8DD116}" dt="2026-03-04T17:45:41.018" v="5468" actId="962"/>
          <ac:picMkLst>
            <pc:docMk/>
            <pc:sldMk cId="537046395" sldId="280"/>
            <ac:picMk id="3" creationId="{EB34AB3A-7708-B1DF-685D-55134B2577C2}"/>
          </ac:picMkLst>
        </pc:picChg>
      </pc:sldChg>
      <pc:sldChg chg="modSp mod">
        <pc:chgData name="Griffiths, Gina - (griffiths)" userId="bc3b5ddd-68c8-4c21-a16f-cb86999b48e5" providerId="ADAL" clId="{96922D12-6800-44DB-8663-CDF32F8DD116}" dt="2026-03-04T17:45:32.706" v="5464" actId="962"/>
        <pc:sldMkLst>
          <pc:docMk/>
          <pc:sldMk cId="2128383581" sldId="281"/>
        </pc:sldMkLst>
        <pc:picChg chg="mod">
          <ac:chgData name="Griffiths, Gina - (griffiths)" userId="bc3b5ddd-68c8-4c21-a16f-cb86999b48e5" providerId="ADAL" clId="{96922D12-6800-44DB-8663-CDF32F8DD116}" dt="2026-03-04T17:45:32.706" v="5464" actId="962"/>
          <ac:picMkLst>
            <pc:docMk/>
            <pc:sldMk cId="2128383581" sldId="281"/>
            <ac:picMk id="3" creationId="{111DC587-318E-F4EE-00B3-90BDC89D426B}"/>
          </ac:picMkLst>
        </pc:picChg>
      </pc:sldChg>
      <pc:sldChg chg="modSp mod">
        <pc:chgData name="Griffiths, Gina - (griffiths)" userId="bc3b5ddd-68c8-4c21-a16f-cb86999b48e5" providerId="ADAL" clId="{96922D12-6800-44DB-8663-CDF32F8DD116}" dt="2026-03-04T17:45:36.739" v="5466" actId="962"/>
        <pc:sldMkLst>
          <pc:docMk/>
          <pc:sldMk cId="1019246655" sldId="282"/>
        </pc:sldMkLst>
        <pc:picChg chg="mod">
          <ac:chgData name="Griffiths, Gina - (griffiths)" userId="bc3b5ddd-68c8-4c21-a16f-cb86999b48e5" providerId="ADAL" clId="{96922D12-6800-44DB-8663-CDF32F8DD116}" dt="2026-03-04T17:45:36.739" v="5466" actId="962"/>
          <ac:picMkLst>
            <pc:docMk/>
            <pc:sldMk cId="1019246655" sldId="282"/>
            <ac:picMk id="3" creationId="{E9D58F7D-854A-7E11-E3E4-717278DC58F8}"/>
          </ac:picMkLst>
        </pc:picChg>
      </pc:sldChg>
      <pc:sldChg chg="modSp mod">
        <pc:chgData name="Griffiths, Gina - (griffiths)" userId="bc3b5ddd-68c8-4c21-a16f-cb86999b48e5" providerId="ADAL" clId="{96922D12-6800-44DB-8663-CDF32F8DD116}" dt="2026-03-04T17:47:00.693" v="5485"/>
        <pc:sldMkLst>
          <pc:docMk/>
          <pc:sldMk cId="1156924266" sldId="283"/>
        </pc:sldMkLst>
        <pc:picChg chg="mod ord">
          <ac:chgData name="Griffiths, Gina - (griffiths)" userId="bc3b5ddd-68c8-4c21-a16f-cb86999b48e5" providerId="ADAL" clId="{96922D12-6800-44DB-8663-CDF32F8DD116}" dt="2026-03-04T17:47:00.693" v="5485"/>
          <ac:picMkLst>
            <pc:docMk/>
            <pc:sldMk cId="1156924266" sldId="283"/>
            <ac:picMk id="3" creationId="{BBAB9BD0-0C7D-6CCF-9FEF-C0FFE7DE29DD}"/>
          </ac:picMkLst>
        </pc:picChg>
      </pc:sldChg>
      <pc:sldChg chg="modSp mod">
        <pc:chgData name="Griffiths, Gina - (griffiths)" userId="bc3b5ddd-68c8-4c21-a16f-cb86999b48e5" providerId="ADAL" clId="{96922D12-6800-44DB-8663-CDF32F8DD116}" dt="2026-03-04T17:45:48.321" v="5472" actId="962"/>
        <pc:sldMkLst>
          <pc:docMk/>
          <pc:sldMk cId="1499632005" sldId="284"/>
        </pc:sldMkLst>
        <pc:picChg chg="mod">
          <ac:chgData name="Griffiths, Gina - (griffiths)" userId="bc3b5ddd-68c8-4c21-a16f-cb86999b48e5" providerId="ADAL" clId="{96922D12-6800-44DB-8663-CDF32F8DD116}" dt="2026-03-04T17:45:48.321" v="5472" actId="962"/>
          <ac:picMkLst>
            <pc:docMk/>
            <pc:sldMk cId="1499632005" sldId="284"/>
            <ac:picMk id="3" creationId="{44124879-35AE-4350-0E99-6B96A304CA6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F30C23-E01C-4CD5-BD76-78978FAA565C}" type="datetimeFigureOut">
              <a:rPr lang="en-US" smtClean="0"/>
              <a:t>3/4/2026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A13B4E-1863-4753-A419-1372779DE48A}" type="slidenum">
              <a:rPr lang="en-US" smtClean="0"/>
              <a:t>‹#›</a:t>
            </a:fld>
            <a:endParaRPr lang="en-US"/>
          </a:p>
        </p:txBody>
      </p:sp>
    </p:spTree>
    <p:extLst>
      <p:ext uri="{BB962C8B-B14F-4D97-AF65-F5344CB8AC3E}">
        <p14:creationId xmlns:p14="http://schemas.microsoft.com/office/powerpoint/2010/main" val="1187073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Let’s take a moment to admire our new logo!</a:t>
            </a:r>
          </a:p>
          <a:p>
            <a:r>
              <a:rPr lang="en-US" dirty="0"/>
              <a:t>Intro me and brief background (including 14c).</a:t>
            </a:r>
          </a:p>
        </p:txBody>
      </p:sp>
      <p:sp>
        <p:nvSpPr>
          <p:cNvPr id="4" name="Slide Number Placeholder 3"/>
          <p:cNvSpPr>
            <a:spLocks noGrp="1"/>
          </p:cNvSpPr>
          <p:nvPr>
            <p:ph type="sldNum" sz="quarter" idx="5"/>
          </p:nvPr>
        </p:nvSpPr>
        <p:spPr/>
        <p:txBody>
          <a:bodyPr/>
          <a:lstStyle/>
          <a:p>
            <a:fld id="{0EA13B4E-1863-4753-A419-1372779DE48A}" type="slidenum">
              <a:rPr lang="en-US" smtClean="0"/>
              <a:t>1</a:t>
            </a:fld>
            <a:endParaRPr lang="en-US"/>
          </a:p>
        </p:txBody>
      </p:sp>
    </p:spTree>
    <p:extLst>
      <p:ext uri="{BB962C8B-B14F-4D97-AF65-F5344CB8AC3E}">
        <p14:creationId xmlns:p14="http://schemas.microsoft.com/office/powerpoint/2010/main" val="32154988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BE26C-4DD3-9E70-32CE-8132C83FA2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60CC4-9D26-EC92-CF54-7C06703DDBB4}"/>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A833C287-7074-3C30-317E-A3AC9DAD466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It’s a </a:t>
            </a:r>
            <a:r>
              <a:rPr lang="en-US" sz="1200" b="1" kern="1200" dirty="0">
                <a:solidFill>
                  <a:schemeClr val="tx1"/>
                </a:solidFill>
                <a:effectLst/>
                <a:latin typeface="+mn-lt"/>
                <a:ea typeface="+mn-ea"/>
                <a:cs typeface="+mn-cs"/>
              </a:rPr>
              <a:t>birth-to-adulthood</a:t>
            </a:r>
            <a:r>
              <a:rPr lang="en-US" sz="1200" kern="1200" dirty="0">
                <a:solidFill>
                  <a:schemeClr val="tx1"/>
                </a:solidFill>
                <a:effectLst/>
                <a:latin typeface="+mn-lt"/>
                <a:ea typeface="+mn-ea"/>
                <a:cs typeface="+mn-cs"/>
              </a:rPr>
              <a:t> approach — schools, transition services, and families are all part of it.</a:t>
            </a:r>
            <a:endParaRPr lang="en-US" dirty="0"/>
          </a:p>
        </p:txBody>
      </p:sp>
      <p:sp>
        <p:nvSpPr>
          <p:cNvPr id="4" name="Slide Number Placeholder 3">
            <a:extLst>
              <a:ext uri="{FF2B5EF4-FFF2-40B4-BE49-F238E27FC236}">
                <a16:creationId xmlns:a16="http://schemas.microsoft.com/office/drawing/2014/main" id="{143CE6DC-9684-96DA-24FD-56EE56933F0B}"/>
              </a:ext>
            </a:extLst>
          </p:cNvPr>
          <p:cNvSpPr>
            <a:spLocks noGrp="1"/>
          </p:cNvSpPr>
          <p:nvPr>
            <p:ph type="sldNum" sz="quarter" idx="5"/>
          </p:nvPr>
        </p:nvSpPr>
        <p:spPr/>
        <p:txBody>
          <a:bodyPr/>
          <a:lstStyle/>
          <a:p>
            <a:fld id="{B590EC33-DDB8-4AA8-8922-87D33559496F}" type="slidenum">
              <a:rPr lang="en-US" smtClean="0"/>
              <a:t>10</a:t>
            </a:fld>
            <a:endParaRPr lang="en-US"/>
          </a:p>
        </p:txBody>
      </p:sp>
    </p:spTree>
    <p:extLst>
      <p:ext uri="{BB962C8B-B14F-4D97-AF65-F5344CB8AC3E}">
        <p14:creationId xmlns:p14="http://schemas.microsoft.com/office/powerpoint/2010/main" val="2581768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CED32-BEA6-6EDA-9767-6762102C2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9BD401-BE7A-E419-EC47-B8FC7410BAB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936D2AB2-4800-5C5B-DD14-5A8CBA47117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Call to Action! I will share resources to engage at the end of this session.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 finished by 10:20</a:t>
            </a:r>
            <a:endParaRPr lang="en-US" dirty="0"/>
          </a:p>
          <a:p>
            <a:endParaRPr lang="en-US" dirty="0"/>
          </a:p>
        </p:txBody>
      </p:sp>
      <p:sp>
        <p:nvSpPr>
          <p:cNvPr id="4" name="Slide Number Placeholder 3">
            <a:extLst>
              <a:ext uri="{FF2B5EF4-FFF2-40B4-BE49-F238E27FC236}">
                <a16:creationId xmlns:a16="http://schemas.microsoft.com/office/drawing/2014/main" id="{3FDBA4A6-56CE-902C-39CA-F86BBA877127}"/>
              </a:ext>
            </a:extLst>
          </p:cNvPr>
          <p:cNvSpPr>
            <a:spLocks noGrp="1"/>
          </p:cNvSpPr>
          <p:nvPr>
            <p:ph type="sldNum" sz="quarter" idx="5"/>
          </p:nvPr>
        </p:nvSpPr>
        <p:spPr/>
        <p:txBody>
          <a:bodyPr/>
          <a:lstStyle/>
          <a:p>
            <a:fld id="{B590EC33-DDB8-4AA8-8922-87D33559496F}" type="slidenum">
              <a:rPr lang="en-US" smtClean="0"/>
              <a:t>11</a:t>
            </a:fld>
            <a:endParaRPr lang="en-US"/>
          </a:p>
        </p:txBody>
      </p:sp>
    </p:spTree>
    <p:extLst>
      <p:ext uri="{BB962C8B-B14F-4D97-AF65-F5344CB8AC3E}">
        <p14:creationId xmlns:p14="http://schemas.microsoft.com/office/powerpoint/2010/main" val="11888782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9A70D-1481-7257-6B08-2F8106A3B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A148A8-6F3F-F44F-D98E-E8B7D7E744C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0C22E1E1-45FC-EA27-6748-825E354B83AD}"/>
              </a:ext>
            </a:extLst>
          </p:cNvPr>
          <p:cNvSpPr>
            <a:spLocks noGrp="1"/>
          </p:cNvSpPr>
          <p:nvPr>
            <p:ph type="body" idx="1"/>
          </p:nvPr>
        </p:nvSpPr>
        <p:spPr/>
        <p:txBody>
          <a:bodyPr/>
          <a:lstStyle/>
          <a:p>
            <a:r>
              <a:rPr lang="en-US" dirty="0"/>
              <a:t>Please engage via the chat or raise your hand. This is intended to be a discussion where we learn from each other. We will talk about the myths and how we help move forward, together, we accurate information.</a:t>
            </a:r>
          </a:p>
        </p:txBody>
      </p:sp>
      <p:sp>
        <p:nvSpPr>
          <p:cNvPr id="4" name="Slide Number Placeholder 3">
            <a:extLst>
              <a:ext uri="{FF2B5EF4-FFF2-40B4-BE49-F238E27FC236}">
                <a16:creationId xmlns:a16="http://schemas.microsoft.com/office/drawing/2014/main" id="{2A55412A-DA81-2A83-16B6-2B4780B96BAC}"/>
              </a:ext>
            </a:extLst>
          </p:cNvPr>
          <p:cNvSpPr>
            <a:spLocks noGrp="1"/>
          </p:cNvSpPr>
          <p:nvPr>
            <p:ph type="sldNum" sz="quarter" idx="5"/>
          </p:nvPr>
        </p:nvSpPr>
        <p:spPr/>
        <p:txBody>
          <a:bodyPr/>
          <a:lstStyle/>
          <a:p>
            <a:fld id="{B590EC33-DDB8-4AA8-8922-87D33559496F}" type="slidenum">
              <a:rPr lang="en-US" smtClean="0"/>
              <a:t>12</a:t>
            </a:fld>
            <a:endParaRPr lang="en-US"/>
          </a:p>
        </p:txBody>
      </p:sp>
    </p:spTree>
    <p:extLst>
      <p:ext uri="{BB962C8B-B14F-4D97-AF65-F5344CB8AC3E}">
        <p14:creationId xmlns:p14="http://schemas.microsoft.com/office/powerpoint/2010/main" val="2634375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5ED9C-DA4E-BCE9-C3A4-9540781E9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432A06-E99A-D12F-401C-F4702CFC416D}"/>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B430D7BE-C805-E632-0BD8-0516843F8066}"/>
              </a:ext>
            </a:extLst>
          </p:cNvPr>
          <p:cNvSpPr>
            <a:spLocks noGrp="1"/>
          </p:cNvSpPr>
          <p:nvPr>
            <p:ph type="body" idx="1"/>
          </p:nvPr>
        </p:nvSpPr>
        <p:spPr/>
        <p:txBody>
          <a:bodyPr/>
          <a:lstStyle/>
          <a:p>
            <a:r>
              <a:rPr lang="en-US" dirty="0"/>
              <a:t>10 minutes</a:t>
            </a:r>
          </a:p>
        </p:txBody>
      </p:sp>
      <p:sp>
        <p:nvSpPr>
          <p:cNvPr id="4" name="Slide Number Placeholder 3">
            <a:extLst>
              <a:ext uri="{FF2B5EF4-FFF2-40B4-BE49-F238E27FC236}">
                <a16:creationId xmlns:a16="http://schemas.microsoft.com/office/drawing/2014/main" id="{76D76D32-AE0E-64F5-8E8D-0CC3CDDF8278}"/>
              </a:ext>
            </a:extLst>
          </p:cNvPr>
          <p:cNvSpPr>
            <a:spLocks noGrp="1"/>
          </p:cNvSpPr>
          <p:nvPr>
            <p:ph type="sldNum" sz="quarter" idx="5"/>
          </p:nvPr>
        </p:nvSpPr>
        <p:spPr/>
        <p:txBody>
          <a:bodyPr/>
          <a:lstStyle/>
          <a:p>
            <a:fld id="{B590EC33-DDB8-4AA8-8922-87D33559496F}" type="slidenum">
              <a:rPr lang="en-US" smtClean="0"/>
              <a:t>13</a:t>
            </a:fld>
            <a:endParaRPr lang="en-US"/>
          </a:p>
        </p:txBody>
      </p:sp>
    </p:spTree>
    <p:extLst>
      <p:ext uri="{BB962C8B-B14F-4D97-AF65-F5344CB8AC3E}">
        <p14:creationId xmlns:p14="http://schemas.microsoft.com/office/powerpoint/2010/main" val="185139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1AFF8-E48B-966A-EE38-EA266CF8A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3A8541-CA38-4A1A-9DBC-E9F90850304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6366DA09-FB1B-3C7E-C206-547564B03DF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minutes</a:t>
            </a:r>
          </a:p>
          <a:p>
            <a:endParaRPr lang="en-US" dirty="0"/>
          </a:p>
        </p:txBody>
      </p:sp>
      <p:sp>
        <p:nvSpPr>
          <p:cNvPr id="4" name="Slide Number Placeholder 3">
            <a:extLst>
              <a:ext uri="{FF2B5EF4-FFF2-40B4-BE49-F238E27FC236}">
                <a16:creationId xmlns:a16="http://schemas.microsoft.com/office/drawing/2014/main" id="{3DB7245B-D79B-E203-26B3-F7E731765AAA}"/>
              </a:ext>
            </a:extLst>
          </p:cNvPr>
          <p:cNvSpPr>
            <a:spLocks noGrp="1"/>
          </p:cNvSpPr>
          <p:nvPr>
            <p:ph type="sldNum" sz="quarter" idx="5"/>
          </p:nvPr>
        </p:nvSpPr>
        <p:spPr/>
        <p:txBody>
          <a:bodyPr/>
          <a:lstStyle/>
          <a:p>
            <a:fld id="{B590EC33-DDB8-4AA8-8922-87D33559496F}" type="slidenum">
              <a:rPr lang="en-US" smtClean="0"/>
              <a:t>14</a:t>
            </a:fld>
            <a:endParaRPr lang="en-US"/>
          </a:p>
        </p:txBody>
      </p:sp>
    </p:spTree>
    <p:extLst>
      <p:ext uri="{BB962C8B-B14F-4D97-AF65-F5344CB8AC3E}">
        <p14:creationId xmlns:p14="http://schemas.microsoft.com/office/powerpoint/2010/main" val="3515477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08AF1-1BD9-47A0-2048-AF23C80DF5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F87C0F-8025-801F-278A-882C155FF22D}"/>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8FE14882-F435-20C6-438D-5345A3E054B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minutes</a:t>
            </a:r>
          </a:p>
          <a:p>
            <a:endParaRPr lang="en-US" dirty="0"/>
          </a:p>
        </p:txBody>
      </p:sp>
      <p:sp>
        <p:nvSpPr>
          <p:cNvPr id="4" name="Slide Number Placeholder 3">
            <a:extLst>
              <a:ext uri="{FF2B5EF4-FFF2-40B4-BE49-F238E27FC236}">
                <a16:creationId xmlns:a16="http://schemas.microsoft.com/office/drawing/2014/main" id="{E9E84C99-D735-2DBB-1F47-BB1D7802940F}"/>
              </a:ext>
            </a:extLst>
          </p:cNvPr>
          <p:cNvSpPr>
            <a:spLocks noGrp="1"/>
          </p:cNvSpPr>
          <p:nvPr>
            <p:ph type="sldNum" sz="quarter" idx="5"/>
          </p:nvPr>
        </p:nvSpPr>
        <p:spPr/>
        <p:txBody>
          <a:bodyPr/>
          <a:lstStyle/>
          <a:p>
            <a:fld id="{B590EC33-DDB8-4AA8-8922-87D33559496F}" type="slidenum">
              <a:rPr lang="en-US" smtClean="0"/>
              <a:t>15</a:t>
            </a:fld>
            <a:endParaRPr lang="en-US"/>
          </a:p>
        </p:txBody>
      </p:sp>
    </p:spTree>
    <p:extLst>
      <p:ext uri="{BB962C8B-B14F-4D97-AF65-F5344CB8AC3E}">
        <p14:creationId xmlns:p14="http://schemas.microsoft.com/office/powerpoint/2010/main" val="1198012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37DD6-AFED-7011-7B7C-2A13C30FE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D9498D-4C37-1D07-106A-D534AE0FE0FD}"/>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31BF43F8-F1EE-1CE9-5698-FEF38B76FBCB}"/>
              </a:ext>
            </a:extLst>
          </p:cNvPr>
          <p:cNvSpPr>
            <a:spLocks noGrp="1"/>
          </p:cNvSpPr>
          <p:nvPr>
            <p:ph type="body" idx="1"/>
          </p:nvPr>
        </p:nvSpPr>
        <p:spPr/>
        <p:txBody>
          <a:bodyPr/>
          <a:lstStyle/>
          <a:p>
            <a:r>
              <a:rPr lang="en-US" dirty="0"/>
              <a:t>Now that we have the facts, we must all do our part!</a:t>
            </a:r>
          </a:p>
        </p:txBody>
      </p:sp>
      <p:sp>
        <p:nvSpPr>
          <p:cNvPr id="4" name="Slide Number Placeholder 3">
            <a:extLst>
              <a:ext uri="{FF2B5EF4-FFF2-40B4-BE49-F238E27FC236}">
                <a16:creationId xmlns:a16="http://schemas.microsoft.com/office/drawing/2014/main" id="{FDA16BC6-8A9F-AFD2-70E0-426209EC63FE}"/>
              </a:ext>
            </a:extLst>
          </p:cNvPr>
          <p:cNvSpPr>
            <a:spLocks noGrp="1"/>
          </p:cNvSpPr>
          <p:nvPr>
            <p:ph type="sldNum" sz="quarter" idx="5"/>
          </p:nvPr>
        </p:nvSpPr>
        <p:spPr/>
        <p:txBody>
          <a:bodyPr/>
          <a:lstStyle/>
          <a:p>
            <a:fld id="{B590EC33-DDB8-4AA8-8922-87D33559496F}" type="slidenum">
              <a:rPr lang="en-US" smtClean="0"/>
              <a:t>16</a:t>
            </a:fld>
            <a:endParaRPr lang="en-US"/>
          </a:p>
        </p:txBody>
      </p:sp>
    </p:spTree>
    <p:extLst>
      <p:ext uri="{BB962C8B-B14F-4D97-AF65-F5344CB8AC3E}">
        <p14:creationId xmlns:p14="http://schemas.microsoft.com/office/powerpoint/2010/main" val="3869793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Quick overview of AZ APSE</a:t>
            </a:r>
          </a:p>
        </p:txBody>
      </p:sp>
      <p:sp>
        <p:nvSpPr>
          <p:cNvPr id="4" name="Slide Number Placeholder 3"/>
          <p:cNvSpPr>
            <a:spLocks noGrp="1"/>
          </p:cNvSpPr>
          <p:nvPr>
            <p:ph type="sldNum" sz="quarter" idx="5"/>
          </p:nvPr>
        </p:nvSpPr>
        <p:spPr/>
        <p:txBody>
          <a:bodyPr/>
          <a:lstStyle/>
          <a:p>
            <a:fld id="{B590EC33-DDB8-4AA8-8922-87D33559496F}" type="slidenum">
              <a:rPr lang="en-US" smtClean="0"/>
              <a:t>17</a:t>
            </a:fld>
            <a:endParaRPr lang="en-US"/>
          </a:p>
        </p:txBody>
      </p:sp>
    </p:spTree>
    <p:extLst>
      <p:ext uri="{BB962C8B-B14F-4D97-AF65-F5344CB8AC3E}">
        <p14:creationId xmlns:p14="http://schemas.microsoft.com/office/powerpoint/2010/main" val="1507802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92034-BE5A-EEB8-F796-528D113D02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7AFE78-A86B-659F-C235-C4A5BAF1769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FF9EB634-CF88-A68C-27B0-9D6C444503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7A54A-C850-F2B8-3A40-899D9D8A6274}"/>
              </a:ext>
            </a:extLst>
          </p:cNvPr>
          <p:cNvSpPr>
            <a:spLocks noGrp="1"/>
          </p:cNvSpPr>
          <p:nvPr>
            <p:ph type="sldNum" sz="quarter" idx="5"/>
          </p:nvPr>
        </p:nvSpPr>
        <p:spPr/>
        <p:txBody>
          <a:bodyPr/>
          <a:lstStyle/>
          <a:p>
            <a:fld id="{B590EC33-DDB8-4AA8-8922-87D33559496F}" type="slidenum">
              <a:rPr lang="en-US" smtClean="0"/>
              <a:t>18</a:t>
            </a:fld>
            <a:endParaRPr lang="en-US"/>
          </a:p>
        </p:txBody>
      </p:sp>
    </p:spTree>
    <p:extLst>
      <p:ext uri="{BB962C8B-B14F-4D97-AF65-F5344CB8AC3E}">
        <p14:creationId xmlns:p14="http://schemas.microsoft.com/office/powerpoint/2010/main" val="13710529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14B66-ABB4-C7B7-88F6-E3CA647F25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2BC45F-8781-71C1-22B9-09CADDDED54F}"/>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D595E6C4-8BB2-0C59-C1C2-4A434DD201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68080F-B3EF-21BB-9ECF-199FF88404FD}"/>
              </a:ext>
            </a:extLst>
          </p:cNvPr>
          <p:cNvSpPr>
            <a:spLocks noGrp="1"/>
          </p:cNvSpPr>
          <p:nvPr>
            <p:ph type="sldNum" sz="quarter" idx="5"/>
          </p:nvPr>
        </p:nvSpPr>
        <p:spPr/>
        <p:txBody>
          <a:bodyPr/>
          <a:lstStyle/>
          <a:p>
            <a:fld id="{B590EC33-DDB8-4AA8-8922-87D33559496F}" type="slidenum">
              <a:rPr lang="en-US" smtClean="0"/>
              <a:t>19</a:t>
            </a:fld>
            <a:endParaRPr lang="en-US"/>
          </a:p>
        </p:txBody>
      </p:sp>
    </p:spTree>
    <p:extLst>
      <p:ext uri="{BB962C8B-B14F-4D97-AF65-F5344CB8AC3E}">
        <p14:creationId xmlns:p14="http://schemas.microsoft.com/office/powerpoint/2010/main" val="3506691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6EA6F-8071-6DC0-5D27-421F4B9D2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F804D-68CC-1126-21EF-5CAB6AA58C1F}"/>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94365B72-E4A2-D179-0287-48BF679B0200}"/>
              </a:ext>
            </a:extLst>
          </p:cNvPr>
          <p:cNvSpPr>
            <a:spLocks noGrp="1"/>
          </p:cNvSpPr>
          <p:nvPr>
            <p:ph type="body" idx="1"/>
          </p:nvPr>
        </p:nvSpPr>
        <p:spPr/>
        <p:txBody>
          <a:bodyPr/>
          <a:lstStyle/>
          <a:p>
            <a:r>
              <a:rPr lang="en-US" dirty="0"/>
              <a:t>This morning we are going to talk about common myths in Employment First. We’re going to identify belief structures and determine if they are myth or fact. Our intention is for a fun conversation that will help you to distinguish between misconceptions and truth as well as help you to combat those common misconceptions. But I have to say, I know that some of you might not agree with all of our statements. Employment First is a journey. We recognize that not everyone is in the same place on this journey. We all have to consistently approach discussions around Employment First without judgement. I am not here to judge you, and none of us are here to judge anyone else. Our whole point to meet people where they are – whether that be job seekers, employers, service providers, families or advocates. We are here to provide information and opportunities to open pathways to employment. We are not here to judge or shame. So today is intended to be good, educational fun!</a:t>
            </a:r>
          </a:p>
        </p:txBody>
      </p:sp>
      <p:sp>
        <p:nvSpPr>
          <p:cNvPr id="4" name="Slide Number Placeholder 3">
            <a:extLst>
              <a:ext uri="{FF2B5EF4-FFF2-40B4-BE49-F238E27FC236}">
                <a16:creationId xmlns:a16="http://schemas.microsoft.com/office/drawing/2014/main" id="{457EFEB6-872C-481E-62F6-50A288F20911}"/>
              </a:ext>
            </a:extLst>
          </p:cNvPr>
          <p:cNvSpPr>
            <a:spLocks noGrp="1"/>
          </p:cNvSpPr>
          <p:nvPr>
            <p:ph type="sldNum" sz="quarter" idx="5"/>
          </p:nvPr>
        </p:nvSpPr>
        <p:spPr/>
        <p:txBody>
          <a:bodyPr/>
          <a:lstStyle/>
          <a:p>
            <a:fld id="{B590EC33-DDB8-4AA8-8922-87D33559496F}" type="slidenum">
              <a:rPr lang="en-US" smtClean="0"/>
              <a:t>2</a:t>
            </a:fld>
            <a:endParaRPr lang="en-US"/>
          </a:p>
        </p:txBody>
      </p:sp>
    </p:spTree>
    <p:extLst>
      <p:ext uri="{BB962C8B-B14F-4D97-AF65-F5344CB8AC3E}">
        <p14:creationId xmlns:p14="http://schemas.microsoft.com/office/powerpoint/2010/main" val="2189368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9E6F7-6C0C-50CA-B736-8B5C801A00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1D02D5-A1A0-9DC6-6725-907F02E863E0}"/>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71512FE1-76EF-C1DC-DB7A-E81591A88F29}"/>
              </a:ext>
            </a:extLst>
          </p:cNvPr>
          <p:cNvSpPr>
            <a:spLocks noGrp="1"/>
          </p:cNvSpPr>
          <p:nvPr>
            <p:ph type="body" idx="1"/>
          </p:nvPr>
        </p:nvSpPr>
        <p:spPr/>
        <p:txBody>
          <a:bodyPr/>
          <a:lstStyle/>
          <a:p>
            <a:r>
              <a:rPr lang="en-US" dirty="0"/>
              <a:t>This is an interactive game. Feel free to type your answer in the chat, use the gestures, or state your answer. There will be time for a short discussion with each statement (roughly 2 minutes).</a:t>
            </a:r>
          </a:p>
        </p:txBody>
      </p:sp>
      <p:sp>
        <p:nvSpPr>
          <p:cNvPr id="4" name="Slide Number Placeholder 3">
            <a:extLst>
              <a:ext uri="{FF2B5EF4-FFF2-40B4-BE49-F238E27FC236}">
                <a16:creationId xmlns:a16="http://schemas.microsoft.com/office/drawing/2014/main" id="{CFD12781-4A7E-874E-7CEB-D21A61654FE9}"/>
              </a:ext>
            </a:extLst>
          </p:cNvPr>
          <p:cNvSpPr>
            <a:spLocks noGrp="1"/>
          </p:cNvSpPr>
          <p:nvPr>
            <p:ph type="sldNum" sz="quarter" idx="5"/>
          </p:nvPr>
        </p:nvSpPr>
        <p:spPr/>
        <p:txBody>
          <a:bodyPr/>
          <a:lstStyle/>
          <a:p>
            <a:fld id="{B590EC33-DDB8-4AA8-8922-87D33559496F}" type="slidenum">
              <a:rPr lang="en-US" smtClean="0"/>
              <a:t>3</a:t>
            </a:fld>
            <a:endParaRPr lang="en-US"/>
          </a:p>
        </p:txBody>
      </p:sp>
    </p:spTree>
    <p:extLst>
      <p:ext uri="{BB962C8B-B14F-4D97-AF65-F5344CB8AC3E}">
        <p14:creationId xmlns:p14="http://schemas.microsoft.com/office/powerpoint/2010/main" val="2773165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E8DF2-DEF1-015B-686F-3B2B7FB564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114C3B-A7C8-1377-AFA2-0544829404B5}"/>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13DD5037-8937-9943-0A11-20D331C6F8D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With the right supports, </a:t>
            </a:r>
            <a:r>
              <a:rPr lang="en-US" sz="1200" i="1" kern="1200" dirty="0">
                <a:solidFill>
                  <a:schemeClr val="tx1"/>
                </a:solidFill>
                <a:effectLst/>
                <a:latin typeface="+mn-lt"/>
                <a:ea typeface="+mn-ea"/>
                <a:cs typeface="+mn-cs"/>
              </a:rPr>
              <a:t>everyone</a:t>
            </a:r>
            <a:r>
              <a:rPr lang="en-US" sz="1200" kern="1200" dirty="0">
                <a:solidFill>
                  <a:schemeClr val="tx1"/>
                </a:solidFill>
                <a:effectLst/>
                <a:latin typeface="+mn-lt"/>
                <a:ea typeface="+mn-ea"/>
                <a:cs typeface="+mn-cs"/>
              </a:rPr>
              <a:t> can contribute through competitive, integrated employment.</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BAA1C8D-F1A6-467A-2B62-E08D415E875D}"/>
              </a:ext>
            </a:extLst>
          </p:cNvPr>
          <p:cNvSpPr>
            <a:spLocks noGrp="1"/>
          </p:cNvSpPr>
          <p:nvPr>
            <p:ph type="sldNum" sz="quarter" idx="5"/>
          </p:nvPr>
        </p:nvSpPr>
        <p:spPr/>
        <p:txBody>
          <a:bodyPr/>
          <a:lstStyle/>
          <a:p>
            <a:fld id="{B590EC33-DDB8-4AA8-8922-87D33559496F}" type="slidenum">
              <a:rPr lang="en-US" smtClean="0"/>
              <a:t>4</a:t>
            </a:fld>
            <a:endParaRPr lang="en-US"/>
          </a:p>
        </p:txBody>
      </p:sp>
    </p:spTree>
    <p:extLst>
      <p:ext uri="{BB962C8B-B14F-4D97-AF65-F5344CB8AC3E}">
        <p14:creationId xmlns:p14="http://schemas.microsoft.com/office/powerpoint/2010/main" val="824584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0A931-5A8F-3755-0F07-A58490C376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347D7-3AFA-A306-947A-A12D0640BC49}"/>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5054176F-2023-1421-14B0-92B4404B9AB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Employment First means </a:t>
            </a:r>
            <a:r>
              <a:rPr lang="en-US" sz="1200" b="1" kern="1200" dirty="0">
                <a:solidFill>
                  <a:schemeClr val="tx1"/>
                </a:solidFill>
                <a:effectLst/>
                <a:latin typeface="+mn-lt"/>
                <a:ea typeface="+mn-ea"/>
                <a:cs typeface="+mn-cs"/>
              </a:rPr>
              <a:t>employment is the preferred option</a:t>
            </a:r>
            <a:r>
              <a:rPr lang="en-US" sz="1200" kern="1200" dirty="0">
                <a:solidFill>
                  <a:schemeClr val="tx1"/>
                </a:solidFill>
                <a:effectLst/>
                <a:latin typeface="+mn-lt"/>
                <a:ea typeface="+mn-ea"/>
                <a:cs typeface="+mn-cs"/>
              </a:rPr>
              <a:t>, not that it must be full-time or one-size-fits-all.</a:t>
            </a:r>
            <a:endParaRPr lang="en-US" dirty="0"/>
          </a:p>
        </p:txBody>
      </p:sp>
      <p:sp>
        <p:nvSpPr>
          <p:cNvPr id="4" name="Slide Number Placeholder 3">
            <a:extLst>
              <a:ext uri="{FF2B5EF4-FFF2-40B4-BE49-F238E27FC236}">
                <a16:creationId xmlns:a16="http://schemas.microsoft.com/office/drawing/2014/main" id="{CF8B277F-364F-0C46-55F1-DF7DBD6C33AC}"/>
              </a:ext>
            </a:extLst>
          </p:cNvPr>
          <p:cNvSpPr>
            <a:spLocks noGrp="1"/>
          </p:cNvSpPr>
          <p:nvPr>
            <p:ph type="sldNum" sz="quarter" idx="5"/>
          </p:nvPr>
        </p:nvSpPr>
        <p:spPr/>
        <p:txBody>
          <a:bodyPr/>
          <a:lstStyle/>
          <a:p>
            <a:fld id="{B590EC33-DDB8-4AA8-8922-87D33559496F}" type="slidenum">
              <a:rPr lang="en-US" smtClean="0"/>
              <a:t>5</a:t>
            </a:fld>
            <a:endParaRPr lang="en-US"/>
          </a:p>
        </p:txBody>
      </p:sp>
    </p:spTree>
    <p:extLst>
      <p:ext uri="{BB962C8B-B14F-4D97-AF65-F5344CB8AC3E}">
        <p14:creationId xmlns:p14="http://schemas.microsoft.com/office/powerpoint/2010/main" val="3476219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0808C-2635-B0EF-43AF-BCDCF864F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D3F13-A24E-2F4F-982F-E42726089BCC}"/>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64E82B7B-7DD9-F8F3-7F9D-B516C468A86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Programs like Work Incentives help people work </a:t>
            </a:r>
            <a:r>
              <a:rPr lang="en-US" sz="1200" b="1" kern="1200" dirty="0">
                <a:solidFill>
                  <a:schemeClr val="tx1"/>
                </a:solidFill>
                <a:effectLst/>
                <a:latin typeface="+mn-lt"/>
                <a:ea typeface="+mn-ea"/>
                <a:cs typeface="+mn-cs"/>
              </a:rPr>
              <a:t>without losing needed benefits right away</a:t>
            </a:r>
            <a:r>
              <a:rPr lang="en-US"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(This is the focus of our January session!)</a:t>
            </a:r>
          </a:p>
          <a:p>
            <a:endParaRPr lang="en-US" dirty="0"/>
          </a:p>
        </p:txBody>
      </p:sp>
      <p:sp>
        <p:nvSpPr>
          <p:cNvPr id="4" name="Slide Number Placeholder 3">
            <a:extLst>
              <a:ext uri="{FF2B5EF4-FFF2-40B4-BE49-F238E27FC236}">
                <a16:creationId xmlns:a16="http://schemas.microsoft.com/office/drawing/2014/main" id="{6B816CB9-2F53-73A1-C46A-85B8A70A98C2}"/>
              </a:ext>
            </a:extLst>
          </p:cNvPr>
          <p:cNvSpPr>
            <a:spLocks noGrp="1"/>
          </p:cNvSpPr>
          <p:nvPr>
            <p:ph type="sldNum" sz="quarter" idx="5"/>
          </p:nvPr>
        </p:nvSpPr>
        <p:spPr/>
        <p:txBody>
          <a:bodyPr/>
          <a:lstStyle/>
          <a:p>
            <a:fld id="{B590EC33-DDB8-4AA8-8922-87D33559496F}" type="slidenum">
              <a:rPr lang="en-US" smtClean="0"/>
              <a:t>6</a:t>
            </a:fld>
            <a:endParaRPr lang="en-US"/>
          </a:p>
        </p:txBody>
      </p:sp>
    </p:spTree>
    <p:extLst>
      <p:ext uri="{BB962C8B-B14F-4D97-AF65-F5344CB8AC3E}">
        <p14:creationId xmlns:p14="http://schemas.microsoft.com/office/powerpoint/2010/main" val="2900324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56ECA-F711-6909-3791-D52214F3B4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98D3C1-41D7-0748-AFC4-893042501FE8}"/>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46458A22-1220-353D-3A47-45E9174F36A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Employment First encourages </a:t>
            </a:r>
            <a:r>
              <a:rPr lang="en-US" sz="1200" b="1" kern="1200" dirty="0">
                <a:solidFill>
                  <a:schemeClr val="tx1"/>
                </a:solidFill>
                <a:effectLst/>
                <a:latin typeface="+mn-lt"/>
                <a:ea typeface="+mn-ea"/>
                <a:cs typeface="+mn-cs"/>
              </a:rPr>
              <a:t>early exposure</a:t>
            </a:r>
            <a:r>
              <a:rPr lang="en-US" sz="1200" kern="1200" dirty="0">
                <a:solidFill>
                  <a:schemeClr val="tx1"/>
                </a:solidFill>
                <a:effectLst/>
                <a:latin typeface="+mn-lt"/>
                <a:ea typeface="+mn-ea"/>
                <a:cs typeface="+mn-cs"/>
              </a:rPr>
              <a:t> — career awareness and skill-building can start in childhood.</a:t>
            </a:r>
            <a:endParaRPr lang="en-US" dirty="0"/>
          </a:p>
        </p:txBody>
      </p:sp>
      <p:sp>
        <p:nvSpPr>
          <p:cNvPr id="4" name="Slide Number Placeholder 3">
            <a:extLst>
              <a:ext uri="{FF2B5EF4-FFF2-40B4-BE49-F238E27FC236}">
                <a16:creationId xmlns:a16="http://schemas.microsoft.com/office/drawing/2014/main" id="{1A19783F-3E26-3777-7157-CC27239B7095}"/>
              </a:ext>
            </a:extLst>
          </p:cNvPr>
          <p:cNvSpPr>
            <a:spLocks noGrp="1"/>
          </p:cNvSpPr>
          <p:nvPr>
            <p:ph type="sldNum" sz="quarter" idx="5"/>
          </p:nvPr>
        </p:nvSpPr>
        <p:spPr/>
        <p:txBody>
          <a:bodyPr/>
          <a:lstStyle/>
          <a:p>
            <a:fld id="{B590EC33-DDB8-4AA8-8922-87D33559496F}" type="slidenum">
              <a:rPr lang="en-US" smtClean="0"/>
              <a:t>7</a:t>
            </a:fld>
            <a:endParaRPr lang="en-US"/>
          </a:p>
        </p:txBody>
      </p:sp>
    </p:spTree>
    <p:extLst>
      <p:ext uri="{BB962C8B-B14F-4D97-AF65-F5344CB8AC3E}">
        <p14:creationId xmlns:p14="http://schemas.microsoft.com/office/powerpoint/2010/main" val="3704859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4C5CA-8A7C-2EDC-EE8A-9EEAF544D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BF26BE-A3EB-D683-5A93-E83DBBDE0EB0}"/>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1D03C9D4-63C0-0467-6684-56A987F4002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Sheltered work is segregated and typically pays subminimum wages; CIE is in the community, side-by-side with peers without disabilities.</a:t>
            </a:r>
            <a:endParaRPr lang="en-US" dirty="0"/>
          </a:p>
        </p:txBody>
      </p:sp>
      <p:sp>
        <p:nvSpPr>
          <p:cNvPr id="4" name="Slide Number Placeholder 3">
            <a:extLst>
              <a:ext uri="{FF2B5EF4-FFF2-40B4-BE49-F238E27FC236}">
                <a16:creationId xmlns:a16="http://schemas.microsoft.com/office/drawing/2014/main" id="{3A140CB7-77B9-B3A7-DC7C-8DBD55DDCF59}"/>
              </a:ext>
            </a:extLst>
          </p:cNvPr>
          <p:cNvSpPr>
            <a:spLocks noGrp="1"/>
          </p:cNvSpPr>
          <p:nvPr>
            <p:ph type="sldNum" sz="quarter" idx="5"/>
          </p:nvPr>
        </p:nvSpPr>
        <p:spPr/>
        <p:txBody>
          <a:bodyPr/>
          <a:lstStyle/>
          <a:p>
            <a:fld id="{B590EC33-DDB8-4AA8-8922-87D33559496F}" type="slidenum">
              <a:rPr lang="en-US" smtClean="0"/>
              <a:t>8</a:t>
            </a:fld>
            <a:endParaRPr lang="en-US"/>
          </a:p>
        </p:txBody>
      </p:sp>
    </p:spTree>
    <p:extLst>
      <p:ext uri="{BB962C8B-B14F-4D97-AF65-F5344CB8AC3E}">
        <p14:creationId xmlns:p14="http://schemas.microsoft.com/office/powerpoint/2010/main" val="3726781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BF5CD-4ED4-9FC2-9AE9-32B73E2219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254A8-E08C-ABEC-5BC4-0585FA9E07E2}"/>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CF982964-C04B-F336-D6D1-40DDF788F06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Collaboration builds expectations, opportunities, and consistent support.</a:t>
            </a:r>
            <a:endParaRPr lang="en-US" dirty="0"/>
          </a:p>
        </p:txBody>
      </p:sp>
      <p:sp>
        <p:nvSpPr>
          <p:cNvPr id="4" name="Slide Number Placeholder 3">
            <a:extLst>
              <a:ext uri="{FF2B5EF4-FFF2-40B4-BE49-F238E27FC236}">
                <a16:creationId xmlns:a16="http://schemas.microsoft.com/office/drawing/2014/main" id="{C6716B5D-CF3F-8FA4-5308-851E781AEDE3}"/>
              </a:ext>
            </a:extLst>
          </p:cNvPr>
          <p:cNvSpPr>
            <a:spLocks noGrp="1"/>
          </p:cNvSpPr>
          <p:nvPr>
            <p:ph type="sldNum" sz="quarter" idx="5"/>
          </p:nvPr>
        </p:nvSpPr>
        <p:spPr/>
        <p:txBody>
          <a:bodyPr/>
          <a:lstStyle/>
          <a:p>
            <a:fld id="{B590EC33-DDB8-4AA8-8922-87D33559496F}" type="slidenum">
              <a:rPr lang="en-US" smtClean="0"/>
              <a:t>9</a:t>
            </a:fld>
            <a:endParaRPr lang="en-US"/>
          </a:p>
        </p:txBody>
      </p:sp>
    </p:spTree>
    <p:extLst>
      <p:ext uri="{BB962C8B-B14F-4D97-AF65-F5344CB8AC3E}">
        <p14:creationId xmlns:p14="http://schemas.microsoft.com/office/powerpoint/2010/main" val="3677098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_warmgray">
    <p:bg>
      <p:bgPr>
        <a:solidFill>
          <a:srgbClr val="F4ED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942D2-B9E8-79AA-D43C-5D5769D4941B}"/>
              </a:ext>
            </a:extLst>
          </p:cNvPr>
          <p:cNvSpPr>
            <a:spLocks noGrp="1"/>
          </p:cNvSpPr>
          <p:nvPr>
            <p:ph type="title"/>
          </p:nvPr>
        </p:nvSpPr>
        <p:spPr>
          <a:xfrm>
            <a:off x="628650" y="2235489"/>
            <a:ext cx="7886700" cy="1325563"/>
          </a:xfrm>
        </p:spPr>
        <p:txBody>
          <a:bodyPr/>
          <a:lstStyle>
            <a:lvl1pPr algn="ctr">
              <a:defRPr>
                <a:solidFill>
                  <a:schemeClr val="tx1"/>
                </a:solidFill>
              </a:defRPr>
            </a:lvl1pPr>
          </a:lstStyle>
          <a:p>
            <a:r>
              <a:rPr lang="en-US" dirty="0"/>
              <a:t>Click to edit Master title style</a:t>
            </a:r>
          </a:p>
        </p:txBody>
      </p:sp>
      <p:pic>
        <p:nvPicPr>
          <p:cNvPr id="4" name="Picture 3" descr="A black background with blue text&#10;&#10;Description automatically generated">
            <a:extLst>
              <a:ext uri="{FF2B5EF4-FFF2-40B4-BE49-F238E27FC236}">
                <a16:creationId xmlns:a16="http://schemas.microsoft.com/office/drawing/2014/main" id="{24D95D28-FF81-6E95-0492-45FD45460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86598" y="6115757"/>
            <a:ext cx="1905002" cy="564445"/>
          </a:xfrm>
          <a:prstGeom prst="rect">
            <a:avLst/>
          </a:prstGeom>
        </p:spPr>
      </p:pic>
    </p:spTree>
    <p:extLst>
      <p:ext uri="{BB962C8B-B14F-4D97-AF65-F5344CB8AC3E}">
        <p14:creationId xmlns:p14="http://schemas.microsoft.com/office/powerpoint/2010/main" val="1366584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Content_River">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29B0D-006C-8501-786C-D427997120E0}"/>
              </a:ext>
            </a:extLst>
          </p:cNvPr>
          <p:cNvSpPr>
            <a:spLocks noGrp="1"/>
          </p:cNvSpPr>
          <p:nvPr>
            <p:ph type="title"/>
          </p:nvPr>
        </p:nvSpPr>
        <p:spPr/>
        <p:txBody>
          <a:bodyPr>
            <a:normAutofit/>
          </a:bodyPr>
          <a:lstStyle>
            <a:lvl1pPr>
              <a:defRPr sz="3600">
                <a:solidFill>
                  <a:srgbClr val="0C234B"/>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7597DC1A-7D55-B4D9-FE9A-C161EE7A7963}"/>
              </a:ext>
            </a:extLst>
          </p:cNvPr>
          <p:cNvSpPr>
            <a:spLocks noGrp="1"/>
          </p:cNvSpPr>
          <p:nvPr>
            <p:ph type="body" sz="quarter" idx="10"/>
          </p:nvPr>
        </p:nvSpPr>
        <p:spPr>
          <a:xfrm>
            <a:off x="628650" y="1906588"/>
            <a:ext cx="7886700" cy="4349750"/>
          </a:xfrm>
        </p:spPr>
        <p:txBody>
          <a:bodyPr/>
          <a:lstStyle>
            <a:lvl1pPr marL="0" indent="0">
              <a:buNone/>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descr="University of Arizona Sonoran Center for Excellence in Disabilities Block A logo">
            <a:extLst>
              <a:ext uri="{FF2B5EF4-FFF2-40B4-BE49-F238E27FC236}">
                <a16:creationId xmlns:a16="http://schemas.microsoft.com/office/drawing/2014/main" id="{92D966D0-820E-1E31-2483-440805A9CD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86598" y="6115757"/>
            <a:ext cx="1905002" cy="564445"/>
          </a:xfrm>
          <a:prstGeom prst="rect">
            <a:avLst/>
          </a:prstGeom>
        </p:spPr>
      </p:pic>
      <p:sp>
        <p:nvSpPr>
          <p:cNvPr id="3" name="object 8">
            <a:extLst>
              <a:ext uri="{FF2B5EF4-FFF2-40B4-BE49-F238E27FC236}">
                <a16:creationId xmlns:a16="http://schemas.microsoft.com/office/drawing/2014/main" id="{3734DBC9-DAC2-20D6-8E5C-F23DDC9EE9E5}"/>
              </a:ext>
              <a:ext uri="{C183D7F6-B498-43B3-948B-1728B52AA6E4}">
                <adec:decorative xmlns:adec="http://schemas.microsoft.com/office/drawing/2017/decorative" val="1"/>
              </a:ext>
            </a:extLst>
          </p:cNvPr>
          <p:cNvSpPr/>
          <p:nvPr userDrawn="1"/>
        </p:nvSpPr>
        <p:spPr>
          <a:xfrm>
            <a:off x="3149806" y="6446883"/>
            <a:ext cx="3067050" cy="411114"/>
          </a:xfrm>
          <a:custGeom>
            <a:avLst/>
            <a:gdLst/>
            <a:ahLst/>
            <a:cxnLst/>
            <a:rect l="l" t="t" r="r" b="b"/>
            <a:pathLst>
              <a:path w="16230600" h="28575">
                <a:moveTo>
                  <a:pt x="16230598" y="28574"/>
                </a:moveTo>
                <a:lnTo>
                  <a:pt x="0" y="28574"/>
                </a:lnTo>
                <a:lnTo>
                  <a:pt x="0" y="0"/>
                </a:lnTo>
                <a:lnTo>
                  <a:pt x="16230598" y="0"/>
                </a:lnTo>
                <a:lnTo>
                  <a:pt x="16230598" y="28574"/>
                </a:lnTo>
                <a:close/>
              </a:path>
            </a:pathLst>
          </a:custGeom>
          <a:solidFill>
            <a:srgbClr val="007D84"/>
          </a:solidFill>
        </p:spPr>
        <p:txBody>
          <a:bodyPr wrap="square" lIns="0" tIns="0" rIns="0" bIns="0" rtlCol="0"/>
          <a:lstStyle/>
          <a:p>
            <a:endParaRPr sz="900"/>
          </a:p>
        </p:txBody>
      </p:sp>
    </p:spTree>
    <p:extLst>
      <p:ext uri="{BB962C8B-B14F-4D97-AF65-F5344CB8AC3E}">
        <p14:creationId xmlns:p14="http://schemas.microsoft.com/office/powerpoint/2010/main" val="3507398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_Arizona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942D2-B9E8-79AA-D43C-5D5769D4941B}"/>
              </a:ext>
            </a:extLst>
          </p:cNvPr>
          <p:cNvSpPr>
            <a:spLocks noGrp="1"/>
          </p:cNvSpPr>
          <p:nvPr>
            <p:ph type="title"/>
          </p:nvPr>
        </p:nvSpPr>
        <p:spPr>
          <a:xfrm>
            <a:off x="628650" y="2235489"/>
            <a:ext cx="7886700" cy="1325563"/>
          </a:xfrm>
        </p:spPr>
        <p:txBody>
          <a:bodyPr/>
          <a:lstStyle>
            <a:lvl1pPr algn="ctr">
              <a:defRPr/>
            </a:lvl1pPr>
          </a:lstStyle>
          <a:p>
            <a:r>
              <a:rPr lang="en-US" dirty="0"/>
              <a:t>Click to edit Master title style</a:t>
            </a:r>
          </a:p>
        </p:txBody>
      </p:sp>
      <p:pic>
        <p:nvPicPr>
          <p:cNvPr id="3" name="Picture 2" descr="University of Arizona Sonoran Center for Excellence in Disabilities Block A logo">
            <a:extLst>
              <a:ext uri="{FF2B5EF4-FFF2-40B4-BE49-F238E27FC236}">
                <a16:creationId xmlns:a16="http://schemas.microsoft.com/office/drawing/2014/main" id="{BC6E4686-B0C9-1FAF-3A1E-10FEA4943C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86600" y="6115757"/>
            <a:ext cx="1905000" cy="564445"/>
          </a:xfrm>
          <a:prstGeom prst="rect">
            <a:avLst/>
          </a:prstGeom>
        </p:spPr>
      </p:pic>
    </p:spTree>
    <p:extLst>
      <p:ext uri="{BB962C8B-B14F-4D97-AF65-F5344CB8AC3E}">
        <p14:creationId xmlns:p14="http://schemas.microsoft.com/office/powerpoint/2010/main" val="54258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C234B"/>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F9B391-4003-E0EB-DC83-33CBF3555D7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07A1B0-4871-B9D8-0B26-149E4E8BBAE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45734586"/>
      </p:ext>
    </p:extLst>
  </p:cSld>
  <p:clrMap bg1="lt1" tx1="dk1" bg2="lt2" tx2="dk2" accent1="accent1" accent2="accent2" accent3="accent3" accent4="accent4" accent5="accent5" accent6="accent6" hlink="hlink" folHlink="folHlink"/>
  <p:sldLayoutIdLst>
    <p:sldLayoutId id="2147483659" r:id="rId1"/>
    <p:sldLayoutId id="2147483664" r:id="rId2"/>
    <p:sldLayoutId id="2147483676" r:id="rId3"/>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www.azapse.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EmploymentFirst@Arizona.edu" TargetMode="External"/><Relationship Id="rId5" Type="http://schemas.openxmlformats.org/officeDocument/2006/relationships/hyperlink" Target="https://mailchi.mp/arizona/az-employment-first?mc_cid=9c974c4093&amp;mc_eid=a78cc32617" TargetMode="External"/><Relationship Id="rId4" Type="http://schemas.openxmlformats.org/officeDocument/2006/relationships/hyperlink" Target="https://sonorancenter.arizona.edu/events/employment-first-topics-tactic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sonorancenter.arizona.edu/azemploymentfirst" TargetMode="External"/><Relationship Id="rId5" Type="http://schemas.openxmlformats.org/officeDocument/2006/relationships/hyperlink" Target="https://sonorancenter.arizona.edu/" TargetMode="External"/><Relationship Id="rId4" Type="http://schemas.openxmlformats.org/officeDocument/2006/relationships/hyperlink" Target="mailto:griffiths@arizona.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81CC63-DFCA-3819-900C-13C55AA9937E}"/>
              </a:ext>
            </a:extLst>
          </p:cNvPr>
          <p:cNvSpPr>
            <a:spLocks noGrp="1"/>
          </p:cNvSpPr>
          <p:nvPr>
            <p:ph type="ctrTitle"/>
          </p:nvPr>
        </p:nvSpPr>
        <p:spPr>
          <a:xfrm>
            <a:off x="617580" y="921716"/>
            <a:ext cx="4739866" cy="1692530"/>
          </a:xfrm>
        </p:spPr>
        <p:txBody>
          <a:bodyPr anchor="b">
            <a:normAutofit/>
          </a:bodyPr>
          <a:lstStyle/>
          <a:p>
            <a:pPr algn="l"/>
            <a:r>
              <a:rPr lang="en-US" dirty="0"/>
              <a:t>Debunking Myths in Employment First</a:t>
            </a:r>
            <a:endParaRPr lang="en-US" sz="4200" b="1" dirty="0"/>
          </a:p>
        </p:txBody>
      </p:sp>
      <p:sp>
        <p:nvSpPr>
          <p:cNvPr id="13" name="Rectangle 12">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9144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4022220"/>
            <a:ext cx="611504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9190104"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84B3AAD9-E8DD-4097-EBDE-47FC36408504}"/>
              </a:ext>
            </a:extLst>
          </p:cNvPr>
          <p:cNvSpPr>
            <a:spLocks noGrp="1"/>
          </p:cNvSpPr>
          <p:nvPr>
            <p:ph type="subTitle" idx="1"/>
          </p:nvPr>
        </p:nvSpPr>
        <p:spPr>
          <a:xfrm>
            <a:off x="617581" y="4541262"/>
            <a:ext cx="4266746" cy="1496123"/>
          </a:xfrm>
        </p:spPr>
        <p:txBody>
          <a:bodyPr anchor="t">
            <a:normAutofit fontScale="77500" lnSpcReduction="20000"/>
          </a:bodyPr>
          <a:lstStyle/>
          <a:p>
            <a:pPr algn="l"/>
            <a:r>
              <a:rPr lang="en-US" sz="2800" b="1" dirty="0">
                <a:solidFill>
                  <a:schemeClr val="bg1"/>
                </a:solidFill>
              </a:rPr>
              <a:t>Gina Griffith, MSW</a:t>
            </a:r>
          </a:p>
          <a:p>
            <a:pPr algn="l"/>
            <a:r>
              <a:rPr lang="en-US" sz="2800" b="1" dirty="0">
                <a:solidFill>
                  <a:schemeClr val="bg1"/>
                </a:solidFill>
              </a:rPr>
              <a:t>Employment First Coordinator</a:t>
            </a:r>
          </a:p>
          <a:p>
            <a:pPr algn="l"/>
            <a:r>
              <a:rPr lang="en-US" sz="2800" b="1" dirty="0">
                <a:solidFill>
                  <a:schemeClr val="bg1"/>
                </a:solidFill>
              </a:rPr>
              <a:t>Employment First Topics &amp; Tactics</a:t>
            </a:r>
          </a:p>
          <a:p>
            <a:pPr algn="l"/>
            <a:r>
              <a:rPr lang="en-US" sz="2800" b="1" dirty="0">
                <a:solidFill>
                  <a:schemeClr val="bg1"/>
                </a:solidFill>
              </a:rPr>
              <a:t>December 8, 2025</a:t>
            </a:r>
          </a:p>
        </p:txBody>
      </p:sp>
      <p:pic>
        <p:nvPicPr>
          <p:cNvPr id="6" name="Picture 5" descr="Employment First Logo 2025 ">
            <a:extLst>
              <a:ext uri="{FF2B5EF4-FFF2-40B4-BE49-F238E27FC236}">
                <a16:creationId xmlns:a16="http://schemas.microsoft.com/office/drawing/2014/main" id="{5C5F7B36-B6BA-9008-3087-F00895568B3F}"/>
              </a:ext>
            </a:extLst>
          </p:cNvPr>
          <p:cNvPicPr>
            <a:picLocks noChangeAspect="1"/>
          </p:cNvPicPr>
          <p:nvPr/>
        </p:nvPicPr>
        <p:blipFill>
          <a:blip r:embed="rId3"/>
          <a:stretch>
            <a:fillRect/>
          </a:stretch>
        </p:blipFill>
        <p:spPr>
          <a:xfrm>
            <a:off x="4930430" y="1303867"/>
            <a:ext cx="3872266" cy="3872266"/>
          </a:xfrm>
          <a:prstGeom prst="rect">
            <a:avLst/>
          </a:prstGeom>
        </p:spPr>
      </p:pic>
      <p:sp>
        <p:nvSpPr>
          <p:cNvPr id="19" name="Rectangle 18">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9143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7772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01A26326-B51A-DF24-B099-8E672739F38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3455318D-ABA8-2632-79DA-D054CEB1775A}"/>
              </a:ext>
            </a:extLst>
          </p:cNvPr>
          <p:cNvSpPr>
            <a:spLocks noGrp="1"/>
          </p:cNvSpPr>
          <p:nvPr>
            <p:ph type="title"/>
          </p:nvPr>
        </p:nvSpPr>
        <p:spPr/>
        <p:txBody>
          <a:bodyPr/>
          <a:lstStyle/>
          <a:p>
            <a:r>
              <a:rPr lang="en-US" dirty="0">
                <a:solidFill>
                  <a:schemeClr val="bg1"/>
                </a:solidFill>
              </a:rPr>
              <a:t>Myth or Fact? – Interactive Q7</a:t>
            </a:r>
          </a:p>
        </p:txBody>
      </p:sp>
      <p:pic>
        <p:nvPicPr>
          <p:cNvPr id="3" name="Picture 2" descr="Employment First Logo 2025 ">
            <a:extLst>
              <a:ext uri="{FF2B5EF4-FFF2-40B4-BE49-F238E27FC236}">
                <a16:creationId xmlns:a16="http://schemas.microsoft.com/office/drawing/2014/main" id="{8379AA1F-1561-D5BA-1572-15DC6092049B}"/>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36B7F46E-DE30-415C-8ABD-9D2D82132A82}"/>
              </a:ext>
            </a:extLst>
          </p:cNvPr>
          <p:cNvSpPr>
            <a:spLocks noGrp="1"/>
          </p:cNvSpPr>
          <p:nvPr>
            <p:ph idx="1"/>
          </p:nvPr>
        </p:nvSpPr>
        <p:spPr/>
        <p:txBody>
          <a:bodyPr/>
          <a:lstStyle/>
          <a:p>
            <a:pPr marL="0" indent="0">
              <a:buNone/>
            </a:pPr>
            <a:r>
              <a:rPr lang="en-US" dirty="0">
                <a:solidFill>
                  <a:schemeClr val="bg1"/>
                </a:solidFill>
              </a:rPr>
              <a:t>Employment First only applies to adults OR Employment First only applies in transition.</a:t>
            </a:r>
          </a:p>
          <a:p>
            <a:pPr marL="0" indent="0">
              <a:buNone/>
            </a:pPr>
            <a:endParaRPr lang="en-US" dirty="0">
              <a:solidFill>
                <a:schemeClr val="bg1"/>
              </a:solidFill>
            </a:endParaRPr>
          </a:p>
          <a:p>
            <a:pPr marL="0" indent="0">
              <a:buNone/>
            </a:pPr>
            <a:r>
              <a:rPr lang="en-US" dirty="0">
                <a:solidFill>
                  <a:schemeClr val="bg1"/>
                </a:solidFill>
              </a:rPr>
              <a:t>Answer – MYTH</a:t>
            </a:r>
          </a:p>
          <a:p>
            <a:pPr marL="0" indent="0">
              <a:buNone/>
            </a:pPr>
            <a:endParaRPr lang="en-US" dirty="0">
              <a:solidFill>
                <a:schemeClr val="bg1"/>
              </a:solidFill>
            </a:endParaRPr>
          </a:p>
          <a:p>
            <a:pPr marL="0" indent="0">
              <a:buNone/>
            </a:pPr>
            <a:r>
              <a:rPr lang="en-US" dirty="0">
                <a:solidFill>
                  <a:schemeClr val="bg1"/>
                </a:solidFill>
              </a:rPr>
              <a:t>Why – Employment First applies to everyone at every age.</a:t>
            </a:r>
          </a:p>
          <a:p>
            <a:pPr marL="0" indent="0">
              <a:buNone/>
            </a:pPr>
            <a:endParaRPr lang="en-US" dirty="0">
              <a:solidFill>
                <a:schemeClr val="bg1"/>
              </a:solidFill>
            </a:endParaRPr>
          </a:p>
        </p:txBody>
      </p:sp>
    </p:spTree>
    <p:extLst>
      <p:ext uri="{BB962C8B-B14F-4D97-AF65-F5344CB8AC3E}">
        <p14:creationId xmlns:p14="http://schemas.microsoft.com/office/powerpoint/2010/main" val="20290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4FECD67C-15A0-E9D4-95C7-8D204BFECFEB}"/>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02CEB79-8CE3-B0E2-E4B1-951EF131AEEA}"/>
              </a:ext>
            </a:extLst>
          </p:cNvPr>
          <p:cNvSpPr>
            <a:spLocks noGrp="1"/>
          </p:cNvSpPr>
          <p:nvPr>
            <p:ph type="title"/>
          </p:nvPr>
        </p:nvSpPr>
        <p:spPr/>
        <p:txBody>
          <a:bodyPr/>
          <a:lstStyle/>
          <a:p>
            <a:r>
              <a:rPr lang="en-US" dirty="0">
                <a:solidFill>
                  <a:schemeClr val="bg1"/>
                </a:solidFill>
              </a:rPr>
              <a:t>Myth or Fact? – Interactive Q8</a:t>
            </a:r>
          </a:p>
        </p:txBody>
      </p:sp>
      <p:pic>
        <p:nvPicPr>
          <p:cNvPr id="3" name="Picture 2" descr="Employment First Logo 2025 ">
            <a:extLst>
              <a:ext uri="{FF2B5EF4-FFF2-40B4-BE49-F238E27FC236}">
                <a16:creationId xmlns:a16="http://schemas.microsoft.com/office/drawing/2014/main" id="{2A492559-563A-002D-7EED-E123903FB5AB}"/>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0EE4DB3F-11F9-3560-90AA-BF5273AE0412}"/>
              </a:ext>
            </a:extLst>
          </p:cNvPr>
          <p:cNvSpPr>
            <a:spLocks noGrp="1"/>
          </p:cNvSpPr>
          <p:nvPr>
            <p:ph idx="1"/>
          </p:nvPr>
        </p:nvSpPr>
        <p:spPr/>
        <p:txBody>
          <a:bodyPr/>
          <a:lstStyle/>
          <a:p>
            <a:pPr marL="0" indent="0">
              <a:buNone/>
            </a:pPr>
            <a:r>
              <a:rPr lang="en-US" dirty="0">
                <a:solidFill>
                  <a:schemeClr val="bg1"/>
                </a:solidFill>
              </a:rPr>
              <a:t>The only people who can make Employment First a reality are state leaders.</a:t>
            </a:r>
          </a:p>
          <a:p>
            <a:pPr marL="0" indent="0">
              <a:buNone/>
            </a:pPr>
            <a:endParaRPr lang="en-US" dirty="0">
              <a:solidFill>
                <a:schemeClr val="bg1"/>
              </a:solidFill>
            </a:endParaRPr>
          </a:p>
          <a:p>
            <a:pPr marL="0" indent="0">
              <a:buNone/>
            </a:pPr>
            <a:r>
              <a:rPr lang="en-US" dirty="0">
                <a:solidFill>
                  <a:schemeClr val="bg1"/>
                </a:solidFill>
              </a:rPr>
              <a:t>Answer – MYTH</a:t>
            </a:r>
          </a:p>
          <a:p>
            <a:pPr marL="0" indent="0">
              <a:buNone/>
            </a:pPr>
            <a:endParaRPr lang="en-US" dirty="0">
              <a:solidFill>
                <a:schemeClr val="bg1"/>
              </a:solidFill>
            </a:endParaRPr>
          </a:p>
          <a:p>
            <a:pPr marL="0" indent="0">
              <a:buNone/>
            </a:pPr>
            <a:r>
              <a:rPr lang="en-US" dirty="0">
                <a:solidFill>
                  <a:schemeClr val="bg1"/>
                </a:solidFill>
              </a:rPr>
              <a:t>Why – We are all responsible for advancing Employment First in Arizona.</a:t>
            </a:r>
          </a:p>
          <a:p>
            <a:pPr marL="0" indent="0">
              <a:buNone/>
            </a:pPr>
            <a:endParaRPr lang="en-US" dirty="0">
              <a:solidFill>
                <a:schemeClr val="bg1"/>
              </a:solidFill>
            </a:endParaRPr>
          </a:p>
        </p:txBody>
      </p:sp>
    </p:spTree>
    <p:extLst>
      <p:ext uri="{BB962C8B-B14F-4D97-AF65-F5344CB8AC3E}">
        <p14:creationId xmlns:p14="http://schemas.microsoft.com/office/powerpoint/2010/main" val="302482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D1A9994A-BBB0-2325-B16A-7ED7379D0CAF}"/>
            </a:ext>
          </a:extLst>
        </p:cNvPr>
        <p:cNvGrpSpPr/>
        <p:nvPr/>
      </p:nvGrpSpPr>
      <p:grpSpPr>
        <a:xfrm>
          <a:off x="0" y="0"/>
          <a:ext cx="0" cy="0"/>
          <a:chOff x="0" y="0"/>
          <a:chExt cx="0" cy="0"/>
        </a:xfrm>
      </p:grpSpPr>
      <p:pic>
        <p:nvPicPr>
          <p:cNvPr id="3" name="Picture 2" descr="Employment First Logo 2025 ">
            <a:extLst>
              <a:ext uri="{FF2B5EF4-FFF2-40B4-BE49-F238E27FC236}">
                <a16:creationId xmlns:a16="http://schemas.microsoft.com/office/drawing/2014/main" id="{137680D2-B40E-9341-4C80-6FC26CA5A3D4}"/>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9" name="Title 8">
            <a:extLst>
              <a:ext uri="{FF2B5EF4-FFF2-40B4-BE49-F238E27FC236}">
                <a16:creationId xmlns:a16="http://schemas.microsoft.com/office/drawing/2014/main" id="{C69CC946-6590-F13D-1E5E-4B54AE7A85AD}"/>
              </a:ext>
            </a:extLst>
          </p:cNvPr>
          <p:cNvSpPr>
            <a:spLocks noGrp="1"/>
          </p:cNvSpPr>
          <p:nvPr>
            <p:ph type="title"/>
          </p:nvPr>
        </p:nvSpPr>
        <p:spPr/>
        <p:txBody>
          <a:bodyPr/>
          <a:lstStyle/>
          <a:p>
            <a:r>
              <a:rPr lang="en-US" dirty="0">
                <a:solidFill>
                  <a:schemeClr val="bg1"/>
                </a:solidFill>
              </a:rPr>
              <a:t>Group Discussion</a:t>
            </a:r>
          </a:p>
        </p:txBody>
      </p:sp>
      <p:sp>
        <p:nvSpPr>
          <p:cNvPr id="11" name="Text Placeholder 10">
            <a:extLst>
              <a:ext uri="{FF2B5EF4-FFF2-40B4-BE49-F238E27FC236}">
                <a16:creationId xmlns:a16="http://schemas.microsoft.com/office/drawing/2014/main" id="{3E750EC4-D2AD-203A-AED9-440A67B3DDF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38892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D52C724-A725-2C31-9920-C19D6A2F627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01945A-FA10-4C97-F153-32BCAAE8552D}"/>
              </a:ext>
            </a:extLst>
          </p:cNvPr>
          <p:cNvSpPr>
            <a:spLocks noGrp="1"/>
          </p:cNvSpPr>
          <p:nvPr>
            <p:ph type="title"/>
          </p:nvPr>
        </p:nvSpPr>
        <p:spPr>
          <a:xfrm>
            <a:off x="628650" y="365126"/>
            <a:ext cx="7886700" cy="1325563"/>
          </a:xfrm>
        </p:spPr>
        <p:txBody>
          <a:bodyPr vert="horz" lIns="68580" tIns="34290" rIns="68580" bIns="34290" rtlCol="0" anchor="ctr">
            <a:normAutofit/>
          </a:bodyPr>
          <a:lstStyle/>
          <a:p>
            <a:r>
              <a:rPr lang="en-US" b="1" dirty="0"/>
              <a:t>Group Discussion Topic 1</a:t>
            </a:r>
          </a:p>
        </p:txBody>
      </p:sp>
      <p:sp>
        <p:nvSpPr>
          <p:cNvPr id="17" name="Text Placeholder 2">
            <a:extLst>
              <a:ext uri="{FF2B5EF4-FFF2-40B4-BE49-F238E27FC236}">
                <a16:creationId xmlns:a16="http://schemas.microsoft.com/office/drawing/2014/main" id="{225266E3-6EC9-AECB-CAD2-C4F104C7B62E}"/>
              </a:ext>
            </a:extLst>
          </p:cNvPr>
          <p:cNvSpPr>
            <a:spLocks noGrp="1"/>
          </p:cNvSpPr>
          <p:nvPr>
            <p:ph type="body" sz="half" idx="4294967295"/>
          </p:nvPr>
        </p:nvSpPr>
        <p:spPr>
          <a:xfrm>
            <a:off x="628650" y="1690689"/>
            <a:ext cx="7343042" cy="4352925"/>
          </a:xfrm>
        </p:spPr>
        <p:txBody>
          <a:bodyPr anchor="t">
            <a:normAutofit/>
          </a:bodyPr>
          <a:lstStyle/>
          <a:p>
            <a:pPr marL="0" indent="0" defTabSz="457200">
              <a:buNone/>
            </a:pPr>
            <a:r>
              <a:rPr lang="en-US" b="1" kern="1200" dirty="0"/>
              <a:t>Understanding our beliefs &amp; expectations</a:t>
            </a:r>
          </a:p>
          <a:p>
            <a:pPr lvl="1" defTabSz="457200">
              <a:buFont typeface="Wingdings" panose="05000000000000000000" pitchFamily="2" charset="2"/>
              <a:buChar char="v"/>
            </a:pPr>
            <a:r>
              <a:rPr lang="en-US" dirty="0"/>
              <a:t>What messages about disability did you learn growing up?</a:t>
            </a:r>
          </a:p>
          <a:p>
            <a:pPr lvl="1" defTabSz="457200">
              <a:buFont typeface="Wingdings" panose="05000000000000000000" pitchFamily="2" charset="2"/>
              <a:buChar char="v"/>
            </a:pPr>
            <a:r>
              <a:rPr lang="en-US" kern="1200" dirty="0"/>
              <a:t>How do expectations (high or low</a:t>
            </a:r>
            <a:r>
              <a:rPr lang="en-US" dirty="0"/>
              <a:t>) influence </a:t>
            </a:r>
            <a:r>
              <a:rPr lang="en-US" kern="1200" dirty="0"/>
              <a:t>outcomes for people?</a:t>
            </a:r>
          </a:p>
          <a:p>
            <a:pPr lvl="1" defTabSz="457200">
              <a:buFont typeface="Wingdings" panose="05000000000000000000" pitchFamily="2" charset="2"/>
              <a:buChar char="v"/>
            </a:pPr>
            <a:r>
              <a:rPr lang="en-US" dirty="0"/>
              <a:t>What does strengths-based planning mean in employment services?</a:t>
            </a:r>
            <a:endParaRPr lang="en-US" kern="1200" dirty="0"/>
          </a:p>
        </p:txBody>
      </p:sp>
      <p:pic>
        <p:nvPicPr>
          <p:cNvPr id="3" name="Picture 2" descr="Employment First Logo 2025 ">
            <a:extLst>
              <a:ext uri="{FF2B5EF4-FFF2-40B4-BE49-F238E27FC236}">
                <a16:creationId xmlns:a16="http://schemas.microsoft.com/office/drawing/2014/main" id="{9B0F02E0-0FAF-D3C5-7096-3725382F1C53}"/>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Tree>
    <p:extLst>
      <p:ext uri="{BB962C8B-B14F-4D97-AF65-F5344CB8AC3E}">
        <p14:creationId xmlns:p14="http://schemas.microsoft.com/office/powerpoint/2010/main" val="196340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wedge">
                                      <p:cBhvr>
                                        <p:cTn id="7" dur="2000"/>
                                        <p:tgtEl>
                                          <p:spTgt spid="1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wedge">
                                      <p:cBhvr>
                                        <p:cTn id="12" dur="2000"/>
                                        <p:tgtEl>
                                          <p:spTgt spid="1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wedge">
                                      <p:cBhvr>
                                        <p:cTn id="17" dur="2000"/>
                                        <p:tgtEl>
                                          <p:spTgt spid="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84D3346-AF17-1045-A075-35A673C9F1A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289CEAB-2295-F379-A64B-1CF21BDCD37E}"/>
              </a:ext>
            </a:extLst>
          </p:cNvPr>
          <p:cNvSpPr>
            <a:spLocks noGrp="1"/>
          </p:cNvSpPr>
          <p:nvPr>
            <p:ph type="title"/>
          </p:nvPr>
        </p:nvSpPr>
        <p:spPr>
          <a:xfrm>
            <a:off x="628650" y="365126"/>
            <a:ext cx="7886700" cy="1325563"/>
          </a:xfrm>
        </p:spPr>
        <p:txBody>
          <a:bodyPr vert="horz" lIns="68580" tIns="34290" rIns="68580" bIns="34290" rtlCol="0" anchor="ctr">
            <a:normAutofit/>
          </a:bodyPr>
          <a:lstStyle/>
          <a:p>
            <a:r>
              <a:rPr lang="en-US" b="1" dirty="0"/>
              <a:t>Group Discussion Topic 2</a:t>
            </a:r>
          </a:p>
        </p:txBody>
      </p:sp>
      <p:sp>
        <p:nvSpPr>
          <p:cNvPr id="17" name="Text Placeholder 2">
            <a:extLst>
              <a:ext uri="{FF2B5EF4-FFF2-40B4-BE49-F238E27FC236}">
                <a16:creationId xmlns:a16="http://schemas.microsoft.com/office/drawing/2014/main" id="{D1103531-A193-0AF4-5402-C696BB51A640}"/>
              </a:ext>
            </a:extLst>
          </p:cNvPr>
          <p:cNvSpPr>
            <a:spLocks noGrp="1"/>
          </p:cNvSpPr>
          <p:nvPr>
            <p:ph type="body" sz="half" idx="4294967295"/>
          </p:nvPr>
        </p:nvSpPr>
        <p:spPr>
          <a:xfrm>
            <a:off x="628650" y="1690689"/>
            <a:ext cx="7343042" cy="4352925"/>
          </a:xfrm>
        </p:spPr>
        <p:txBody>
          <a:bodyPr anchor="t">
            <a:normAutofit/>
          </a:bodyPr>
          <a:lstStyle/>
          <a:p>
            <a:pPr marL="0" indent="0" defTabSz="457200">
              <a:buNone/>
            </a:pPr>
            <a:r>
              <a:rPr lang="en-US" kern="1200" dirty="0"/>
              <a:t>Debunking Myths in Real Time</a:t>
            </a:r>
          </a:p>
          <a:p>
            <a:pPr lvl="1" defTabSz="457200">
              <a:buFont typeface="Wingdings" panose="05000000000000000000" pitchFamily="2" charset="2"/>
              <a:buChar char="v"/>
            </a:pPr>
            <a:r>
              <a:rPr lang="en-US" dirty="0"/>
              <a:t>What Employment First Myths do you hear most often in your communities?</a:t>
            </a:r>
          </a:p>
          <a:p>
            <a:pPr lvl="1" defTabSz="457200">
              <a:buFont typeface="Wingdings" panose="05000000000000000000" pitchFamily="2" charset="2"/>
              <a:buChar char="v"/>
            </a:pPr>
            <a:r>
              <a:rPr lang="en-US" kern="1200" dirty="0"/>
              <a:t>Why do you think these myths persist?</a:t>
            </a:r>
          </a:p>
          <a:p>
            <a:pPr lvl="1" defTabSz="457200">
              <a:buFont typeface="Wingdings" panose="05000000000000000000" pitchFamily="2" charset="2"/>
              <a:buChar char="v"/>
            </a:pPr>
            <a:r>
              <a:rPr lang="en-US" dirty="0"/>
              <a:t>How can respond when someone shares an inaccurate belief?</a:t>
            </a:r>
          </a:p>
          <a:p>
            <a:pPr lvl="2" defTabSz="457200">
              <a:buFont typeface="Wingdings" panose="05000000000000000000" pitchFamily="2" charset="2"/>
              <a:buChar char="v"/>
            </a:pPr>
            <a:r>
              <a:rPr lang="en-US" kern="1200" dirty="0"/>
              <a:t>Be sure to consider cultural respect.</a:t>
            </a:r>
          </a:p>
        </p:txBody>
      </p:sp>
      <p:pic>
        <p:nvPicPr>
          <p:cNvPr id="3" name="Picture 2" descr="Employment First Logo 2025 ">
            <a:extLst>
              <a:ext uri="{FF2B5EF4-FFF2-40B4-BE49-F238E27FC236}">
                <a16:creationId xmlns:a16="http://schemas.microsoft.com/office/drawing/2014/main" id="{111DC587-318E-F4EE-00B3-90BDC89D426B}"/>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Tree>
    <p:extLst>
      <p:ext uri="{BB962C8B-B14F-4D97-AF65-F5344CB8AC3E}">
        <p14:creationId xmlns:p14="http://schemas.microsoft.com/office/powerpoint/2010/main" val="212838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wedge">
                                      <p:cBhvr>
                                        <p:cTn id="7" dur="2000"/>
                                        <p:tgtEl>
                                          <p:spTgt spid="1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wedge">
                                      <p:cBhvr>
                                        <p:cTn id="12" dur="2000"/>
                                        <p:tgtEl>
                                          <p:spTgt spid="1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wedge">
                                      <p:cBhvr>
                                        <p:cTn id="17" dur="2000"/>
                                        <p:tgtEl>
                                          <p:spTgt spid="17">
                                            <p:txEl>
                                              <p:pRg st="3" end="3"/>
                                            </p:txEl>
                                          </p:spTgt>
                                        </p:tgtEl>
                                      </p:cBhvr>
                                    </p:animEffect>
                                  </p:childTnLst>
                                </p:cTn>
                              </p:par>
                              <p:par>
                                <p:cTn id="18" presetID="20" presetClass="entr" presetSubtype="0" fill="hold" nodeType="withEffect">
                                  <p:stCondLst>
                                    <p:cond delay="0"/>
                                  </p:stCondLst>
                                  <p:childTnLst>
                                    <p:set>
                                      <p:cBhvr>
                                        <p:cTn id="19" dur="1" fill="hold">
                                          <p:stCondLst>
                                            <p:cond delay="0"/>
                                          </p:stCondLst>
                                        </p:cTn>
                                        <p:tgtEl>
                                          <p:spTgt spid="17">
                                            <p:txEl>
                                              <p:pRg st="4" end="4"/>
                                            </p:txEl>
                                          </p:spTgt>
                                        </p:tgtEl>
                                        <p:attrNameLst>
                                          <p:attrName>style.visibility</p:attrName>
                                        </p:attrNameLst>
                                      </p:cBhvr>
                                      <p:to>
                                        <p:strVal val="visible"/>
                                      </p:to>
                                    </p:set>
                                    <p:animEffect transition="in" filter="wedge">
                                      <p:cBhvr>
                                        <p:cTn id="20" dur="2000"/>
                                        <p:tgtEl>
                                          <p:spTgt spid="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60B3EDB-FA17-2983-6F9A-C2CFB720F35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8E00740-384F-A7AA-1864-01B44398A316}"/>
              </a:ext>
            </a:extLst>
          </p:cNvPr>
          <p:cNvSpPr>
            <a:spLocks noGrp="1"/>
          </p:cNvSpPr>
          <p:nvPr>
            <p:ph type="title"/>
          </p:nvPr>
        </p:nvSpPr>
        <p:spPr>
          <a:xfrm>
            <a:off x="628650" y="365126"/>
            <a:ext cx="7886700" cy="1325563"/>
          </a:xfrm>
        </p:spPr>
        <p:txBody>
          <a:bodyPr vert="horz" lIns="68580" tIns="34290" rIns="68580" bIns="34290" rtlCol="0" anchor="ctr">
            <a:normAutofit/>
          </a:bodyPr>
          <a:lstStyle/>
          <a:p>
            <a:r>
              <a:rPr lang="en-US" b="1" dirty="0"/>
              <a:t>Group Discussion Q3</a:t>
            </a:r>
          </a:p>
        </p:txBody>
      </p:sp>
      <p:sp>
        <p:nvSpPr>
          <p:cNvPr id="17" name="Text Placeholder 2">
            <a:extLst>
              <a:ext uri="{FF2B5EF4-FFF2-40B4-BE49-F238E27FC236}">
                <a16:creationId xmlns:a16="http://schemas.microsoft.com/office/drawing/2014/main" id="{1FF20FA2-1CF3-8916-5511-7517C9569BBD}"/>
              </a:ext>
            </a:extLst>
          </p:cNvPr>
          <p:cNvSpPr>
            <a:spLocks noGrp="1"/>
          </p:cNvSpPr>
          <p:nvPr>
            <p:ph type="body" sz="half" idx="4294967295"/>
          </p:nvPr>
        </p:nvSpPr>
        <p:spPr>
          <a:xfrm>
            <a:off x="628650" y="1690689"/>
            <a:ext cx="7343042" cy="4352925"/>
          </a:xfrm>
        </p:spPr>
        <p:txBody>
          <a:bodyPr anchor="t">
            <a:normAutofit/>
          </a:bodyPr>
          <a:lstStyle/>
          <a:p>
            <a:pPr marL="0" indent="0" defTabSz="457200">
              <a:buNone/>
            </a:pPr>
            <a:r>
              <a:rPr lang="en-US" kern="1200" dirty="0"/>
              <a:t>Shared Responsibility and Action</a:t>
            </a:r>
          </a:p>
          <a:p>
            <a:pPr lvl="1" defTabSz="457200">
              <a:buFont typeface="Wingdings" panose="05000000000000000000" pitchFamily="2" charset="2"/>
              <a:buChar char="v"/>
            </a:pPr>
            <a:r>
              <a:rPr lang="en-US" dirty="0"/>
              <a:t>What role can stakeholders (job seekers, families, schools, providers, employers, state agencies) play in promoting Employment First?</a:t>
            </a:r>
          </a:p>
          <a:p>
            <a:pPr lvl="1" defTabSz="457200">
              <a:buFont typeface="Wingdings" panose="05000000000000000000" pitchFamily="2" charset="2"/>
              <a:buChar char="v"/>
            </a:pPr>
            <a:r>
              <a:rPr lang="en-US" kern="1200" dirty="0"/>
              <a:t>What makes collaboration hard</a:t>
            </a:r>
            <a:r>
              <a:rPr lang="en-US" dirty="0"/>
              <a:t>, and how can we make it easier?</a:t>
            </a:r>
          </a:p>
          <a:p>
            <a:pPr lvl="1" defTabSz="457200">
              <a:buFont typeface="Wingdings" panose="05000000000000000000" pitchFamily="2" charset="2"/>
              <a:buChar char="v"/>
            </a:pPr>
            <a:r>
              <a:rPr lang="en-US" kern="1200" dirty="0"/>
              <a:t>What is one mindset shift or practical step that you can take after today’s session?</a:t>
            </a:r>
          </a:p>
        </p:txBody>
      </p:sp>
      <p:pic>
        <p:nvPicPr>
          <p:cNvPr id="3" name="Picture 2" descr="Employment First Logo 2025">
            <a:extLst>
              <a:ext uri="{FF2B5EF4-FFF2-40B4-BE49-F238E27FC236}">
                <a16:creationId xmlns:a16="http://schemas.microsoft.com/office/drawing/2014/main" id="{E9D58F7D-854A-7E11-E3E4-717278DC58F8}"/>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Tree>
    <p:extLst>
      <p:ext uri="{BB962C8B-B14F-4D97-AF65-F5344CB8AC3E}">
        <p14:creationId xmlns:p14="http://schemas.microsoft.com/office/powerpoint/2010/main" val="101924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Effect transition="in" filter="wedge">
                                      <p:cBhvr>
                                        <p:cTn id="7" dur="2000"/>
                                        <p:tgtEl>
                                          <p:spTgt spid="1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7">
                                            <p:txEl>
                                              <p:pRg st="2" end="2"/>
                                            </p:txEl>
                                          </p:spTgt>
                                        </p:tgtEl>
                                        <p:attrNameLst>
                                          <p:attrName>style.visibility</p:attrName>
                                        </p:attrNameLst>
                                      </p:cBhvr>
                                      <p:to>
                                        <p:strVal val="visible"/>
                                      </p:to>
                                    </p:set>
                                    <p:animEffect transition="in" filter="wedge">
                                      <p:cBhvr>
                                        <p:cTn id="12" dur="2000"/>
                                        <p:tgtEl>
                                          <p:spTgt spid="1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animEffect transition="in" filter="wedge">
                                      <p:cBhvr>
                                        <p:cTn id="17" dur="2000"/>
                                        <p:tgtEl>
                                          <p:spTgt spid="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116381B4-B298-48AA-7A30-722E808D2CEB}"/>
            </a:ext>
          </a:extLst>
        </p:cNvPr>
        <p:cNvGrpSpPr/>
        <p:nvPr/>
      </p:nvGrpSpPr>
      <p:grpSpPr>
        <a:xfrm>
          <a:off x="0" y="0"/>
          <a:ext cx="0" cy="0"/>
          <a:chOff x="0" y="0"/>
          <a:chExt cx="0" cy="0"/>
        </a:xfrm>
      </p:grpSpPr>
      <p:pic>
        <p:nvPicPr>
          <p:cNvPr id="3" name="Picture 2" descr="Employment First Logo 2025 ">
            <a:extLst>
              <a:ext uri="{FF2B5EF4-FFF2-40B4-BE49-F238E27FC236}">
                <a16:creationId xmlns:a16="http://schemas.microsoft.com/office/drawing/2014/main" id="{EB34AB3A-7708-B1DF-685D-55134B2577C2}"/>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9" name="Title 8">
            <a:extLst>
              <a:ext uri="{FF2B5EF4-FFF2-40B4-BE49-F238E27FC236}">
                <a16:creationId xmlns:a16="http://schemas.microsoft.com/office/drawing/2014/main" id="{DF897F2E-FF20-71A8-7600-8E27E22E25FF}"/>
              </a:ext>
            </a:extLst>
          </p:cNvPr>
          <p:cNvSpPr>
            <a:spLocks noGrp="1"/>
          </p:cNvSpPr>
          <p:nvPr>
            <p:ph type="title"/>
          </p:nvPr>
        </p:nvSpPr>
        <p:spPr/>
        <p:txBody>
          <a:bodyPr/>
          <a:lstStyle/>
          <a:p>
            <a:r>
              <a:rPr lang="en-US" dirty="0">
                <a:solidFill>
                  <a:schemeClr val="bg1"/>
                </a:solidFill>
              </a:rPr>
              <a:t>Call to Action to advance </a:t>
            </a:r>
            <a:br>
              <a:rPr lang="en-US" dirty="0">
                <a:solidFill>
                  <a:schemeClr val="bg1"/>
                </a:solidFill>
              </a:rPr>
            </a:br>
            <a:r>
              <a:rPr lang="en-US" dirty="0">
                <a:solidFill>
                  <a:schemeClr val="bg1"/>
                </a:solidFill>
              </a:rPr>
              <a:t>AZ employment first</a:t>
            </a:r>
          </a:p>
        </p:txBody>
      </p:sp>
      <p:sp>
        <p:nvSpPr>
          <p:cNvPr id="11" name="Text Placeholder 10">
            <a:extLst>
              <a:ext uri="{FF2B5EF4-FFF2-40B4-BE49-F238E27FC236}">
                <a16:creationId xmlns:a16="http://schemas.microsoft.com/office/drawing/2014/main" id="{92BD0182-5943-7A95-3C0C-33E7E1C743B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37046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62603C4-D115-0104-8CBE-5C6F51FDD59B}"/>
              </a:ext>
            </a:extLst>
          </p:cNvPr>
          <p:cNvSpPr>
            <a:spLocks noGrp="1"/>
          </p:cNvSpPr>
          <p:nvPr>
            <p:ph type="title"/>
          </p:nvPr>
        </p:nvSpPr>
        <p:spPr/>
        <p:txBody>
          <a:bodyPr/>
          <a:lstStyle/>
          <a:p>
            <a:r>
              <a:rPr lang="en-US" dirty="0">
                <a:solidFill>
                  <a:schemeClr val="bg1"/>
                </a:solidFill>
              </a:rPr>
              <a:t>Call to Action</a:t>
            </a:r>
          </a:p>
        </p:txBody>
      </p:sp>
      <p:pic>
        <p:nvPicPr>
          <p:cNvPr id="3" name="Picture 2" descr="Employment First Logo 2025 ">
            <a:extLst>
              <a:ext uri="{FF2B5EF4-FFF2-40B4-BE49-F238E27FC236}">
                <a16:creationId xmlns:a16="http://schemas.microsoft.com/office/drawing/2014/main" id="{1E28325F-5D34-1BB9-7567-4203C2D088DF}"/>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0" name="Content Placeholder 9">
            <a:extLst>
              <a:ext uri="{FF2B5EF4-FFF2-40B4-BE49-F238E27FC236}">
                <a16:creationId xmlns:a16="http://schemas.microsoft.com/office/drawing/2014/main" id="{CD8DDD48-0325-D9BF-B4E7-5D068824BC51}"/>
              </a:ext>
            </a:extLst>
          </p:cNvPr>
          <p:cNvSpPr>
            <a:spLocks noGrp="1"/>
          </p:cNvSpPr>
          <p:nvPr>
            <p:ph idx="1"/>
          </p:nvPr>
        </p:nvSpPr>
        <p:spPr/>
        <p:txBody>
          <a:bodyPr>
            <a:normAutofit fontScale="85000" lnSpcReduction="10000"/>
          </a:bodyPr>
          <a:lstStyle/>
          <a:p>
            <a:pPr>
              <a:buFont typeface="Wingdings" panose="05000000000000000000" pitchFamily="2" charset="2"/>
              <a:buChar char="q"/>
            </a:pPr>
            <a:r>
              <a:rPr lang="en-US" dirty="0">
                <a:solidFill>
                  <a:schemeClr val="bg1"/>
                </a:solidFill>
              </a:rPr>
              <a:t>Share this webinar series</a:t>
            </a:r>
          </a:p>
          <a:p>
            <a:pPr lvl="1">
              <a:buFont typeface="Courier New" panose="02070309020205020404" pitchFamily="49" charset="0"/>
              <a:buChar char="o"/>
            </a:pPr>
            <a:r>
              <a:rPr lang="en-US" dirty="0">
                <a:solidFill>
                  <a:srgbClr val="00B0F0"/>
                </a:solidFill>
                <a:hlinkClick r:id="rId4">
                  <a:extLst>
                    <a:ext uri="{A12FA001-AC4F-418D-AE19-62706E023703}">
                      <ahyp:hlinkClr xmlns:ahyp="http://schemas.microsoft.com/office/drawing/2018/hyperlinkcolor" val="tx"/>
                    </a:ext>
                  </a:extLst>
                </a:hlinkClick>
              </a:rPr>
              <a:t>https://sonorancenter.arizona.edu/events/employment-first-topics-tactics</a:t>
            </a:r>
            <a:endParaRPr lang="en-US" dirty="0">
              <a:solidFill>
                <a:srgbClr val="00B0F0"/>
              </a:solidFill>
            </a:endParaRPr>
          </a:p>
          <a:p>
            <a:pPr>
              <a:buFont typeface="Wingdings" panose="05000000000000000000" pitchFamily="2" charset="2"/>
              <a:buChar char="q"/>
            </a:pPr>
            <a:r>
              <a:rPr lang="en-US" dirty="0">
                <a:solidFill>
                  <a:schemeClr val="bg1"/>
                </a:solidFill>
              </a:rPr>
              <a:t>Subscribe to our quarterly EF newsletter</a:t>
            </a:r>
          </a:p>
          <a:p>
            <a:pPr lvl="1">
              <a:buFont typeface="Courier New" panose="02070309020205020404" pitchFamily="49" charset="0"/>
              <a:buChar char="o"/>
            </a:pPr>
            <a:r>
              <a:rPr lang="en-US" dirty="0">
                <a:solidFill>
                  <a:srgbClr val="00B0F0"/>
                </a:solidFill>
                <a:hlinkClick r:id="rId5">
                  <a:extLst>
                    <a:ext uri="{A12FA001-AC4F-418D-AE19-62706E023703}">
                      <ahyp:hlinkClr xmlns:ahyp="http://schemas.microsoft.com/office/drawing/2018/hyperlinkcolor" val="tx"/>
                    </a:ext>
                  </a:extLst>
                </a:hlinkClick>
              </a:rPr>
              <a:t>https://mailchi.mp/arizona/az-employment-first?mc_cid=9c974c4093&amp;mc_eid=a78cc32617</a:t>
            </a:r>
            <a:endParaRPr lang="en-US" dirty="0">
              <a:solidFill>
                <a:srgbClr val="00B0F0"/>
              </a:solidFill>
            </a:endParaRPr>
          </a:p>
          <a:p>
            <a:pPr>
              <a:buFont typeface="Wingdings" panose="05000000000000000000" pitchFamily="2" charset="2"/>
              <a:buChar char="q"/>
            </a:pPr>
            <a:r>
              <a:rPr lang="en-US" dirty="0">
                <a:solidFill>
                  <a:schemeClr val="bg1"/>
                </a:solidFill>
              </a:rPr>
              <a:t>Email us to share your success stories, request a presentation, set up a meeting, or share a resource</a:t>
            </a:r>
          </a:p>
          <a:p>
            <a:pPr lvl="1">
              <a:buFont typeface="Courier New" panose="02070309020205020404" pitchFamily="49" charset="0"/>
              <a:buChar char="o"/>
            </a:pPr>
            <a:r>
              <a:rPr lang="en-US" dirty="0">
                <a:solidFill>
                  <a:srgbClr val="00B0F0"/>
                </a:solidFill>
                <a:hlinkClick r:id="rId6">
                  <a:extLst>
                    <a:ext uri="{A12FA001-AC4F-418D-AE19-62706E023703}">
                      <ahyp:hlinkClr xmlns:ahyp="http://schemas.microsoft.com/office/drawing/2018/hyperlinkcolor" val="tx"/>
                    </a:ext>
                  </a:extLst>
                </a:hlinkClick>
              </a:rPr>
              <a:t>EmploymentFirst@Arizona.edu</a:t>
            </a:r>
            <a:r>
              <a:rPr lang="en-US" dirty="0">
                <a:solidFill>
                  <a:srgbClr val="00B0F0"/>
                </a:solidFill>
              </a:rPr>
              <a:t> </a:t>
            </a:r>
          </a:p>
          <a:p>
            <a:pPr>
              <a:buFont typeface="Wingdings" panose="05000000000000000000" pitchFamily="2" charset="2"/>
              <a:buChar char="q"/>
            </a:pPr>
            <a:r>
              <a:rPr lang="en-US" dirty="0">
                <a:solidFill>
                  <a:schemeClr val="bg1"/>
                </a:solidFill>
              </a:rPr>
              <a:t>Join AZ APSE</a:t>
            </a:r>
          </a:p>
          <a:p>
            <a:pPr lvl="1">
              <a:buFont typeface="Courier New" panose="02070309020205020404" pitchFamily="49" charset="0"/>
              <a:buChar char="o"/>
            </a:pPr>
            <a:r>
              <a:rPr lang="en-US" dirty="0">
                <a:solidFill>
                  <a:srgbClr val="00B0F0"/>
                </a:solidFill>
                <a:hlinkClick r:id="rId7">
                  <a:extLst>
                    <a:ext uri="{A12FA001-AC4F-418D-AE19-62706E023703}">
                      <ahyp:hlinkClr xmlns:ahyp="http://schemas.microsoft.com/office/drawing/2018/hyperlinkcolor" val="tx"/>
                    </a:ext>
                  </a:extLst>
                </a:hlinkClick>
              </a:rPr>
              <a:t>https://www.azapse.org/</a:t>
            </a:r>
            <a:r>
              <a:rPr lang="en-US" dirty="0">
                <a:solidFill>
                  <a:srgbClr val="00B0F0"/>
                </a:solidFill>
              </a:rPr>
              <a:t> </a:t>
            </a:r>
          </a:p>
          <a:p>
            <a:pPr>
              <a:buFont typeface="Wingdings" panose="05000000000000000000" pitchFamily="2" charset="2"/>
              <a:buChar char="q"/>
            </a:pPr>
            <a:endParaRPr lang="en-US" dirty="0">
              <a:solidFill>
                <a:srgbClr val="00B0F0"/>
              </a:solidFill>
            </a:endParaRPr>
          </a:p>
        </p:txBody>
      </p:sp>
    </p:spTree>
    <p:extLst>
      <p:ext uri="{BB962C8B-B14F-4D97-AF65-F5344CB8AC3E}">
        <p14:creationId xmlns:p14="http://schemas.microsoft.com/office/powerpoint/2010/main" val="2537265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barn(inVertical)">
                                      <p:cBhvr>
                                        <p:cTn id="10" dur="500"/>
                                        <p:tgtEl>
                                          <p:spTgt spid="10">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barn(inVertical)">
                                      <p:cBhvr>
                                        <p:cTn id="13" dur="500"/>
                                        <p:tgtEl>
                                          <p:spTgt spid="10">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10">
                                            <p:txEl>
                                              <p:pRg st="3" end="3"/>
                                            </p:txEl>
                                          </p:spTgt>
                                        </p:tgtEl>
                                        <p:attrNameLst>
                                          <p:attrName>style.visibility</p:attrName>
                                        </p:attrNameLst>
                                      </p:cBhvr>
                                      <p:to>
                                        <p:strVal val="visible"/>
                                      </p:to>
                                    </p:set>
                                    <p:animEffect transition="in" filter="barn(inVertical)">
                                      <p:cBhvr>
                                        <p:cTn id="16" dur="500"/>
                                        <p:tgtEl>
                                          <p:spTgt spid="10">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animEffect transition="in" filter="barn(inVertical)">
                                      <p:cBhvr>
                                        <p:cTn id="21" dur="500"/>
                                        <p:tgtEl>
                                          <p:spTgt spid="10">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10">
                                            <p:txEl>
                                              <p:pRg st="5" end="5"/>
                                            </p:txEl>
                                          </p:spTgt>
                                        </p:tgtEl>
                                        <p:attrNameLst>
                                          <p:attrName>style.visibility</p:attrName>
                                        </p:attrNameLst>
                                      </p:cBhvr>
                                      <p:to>
                                        <p:strVal val="visible"/>
                                      </p:to>
                                    </p:set>
                                    <p:animEffect transition="in" filter="barn(inVertical)">
                                      <p:cBhvr>
                                        <p:cTn id="24" dur="500"/>
                                        <p:tgtEl>
                                          <p:spTgt spid="10">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0">
                                            <p:txEl>
                                              <p:pRg st="6" end="6"/>
                                            </p:txEl>
                                          </p:spTgt>
                                        </p:tgtEl>
                                        <p:attrNameLst>
                                          <p:attrName>style.visibility</p:attrName>
                                        </p:attrNameLst>
                                      </p:cBhvr>
                                      <p:to>
                                        <p:strVal val="visible"/>
                                      </p:to>
                                    </p:set>
                                    <p:animEffect transition="in" filter="barn(inVertical)">
                                      <p:cBhvr>
                                        <p:cTn id="29" dur="500"/>
                                        <p:tgtEl>
                                          <p:spTgt spid="10">
                                            <p:txEl>
                                              <p:pRg st="6" end="6"/>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10">
                                            <p:txEl>
                                              <p:pRg st="7" end="7"/>
                                            </p:txEl>
                                          </p:spTgt>
                                        </p:tgtEl>
                                        <p:attrNameLst>
                                          <p:attrName>style.visibility</p:attrName>
                                        </p:attrNameLst>
                                      </p:cBhvr>
                                      <p:to>
                                        <p:strVal val="visible"/>
                                      </p:to>
                                    </p:set>
                                    <p:animEffect transition="in" filter="barn(inVertical)">
                                      <p:cBhvr>
                                        <p:cTn id="32" dur="500"/>
                                        <p:tgtEl>
                                          <p:spTgt spid="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21BD84C0-A1A3-10D0-0668-F3D91922A53A}"/>
            </a:ext>
          </a:extLst>
        </p:cNvPr>
        <p:cNvGrpSpPr/>
        <p:nvPr/>
      </p:nvGrpSpPr>
      <p:grpSpPr>
        <a:xfrm>
          <a:off x="0" y="0"/>
          <a:ext cx="0" cy="0"/>
          <a:chOff x="0" y="0"/>
          <a:chExt cx="0" cy="0"/>
        </a:xfrm>
      </p:grpSpPr>
      <p:pic>
        <p:nvPicPr>
          <p:cNvPr id="3" name="Picture 2" descr="Employment First Logo 2025 ">
            <a:extLst>
              <a:ext uri="{FF2B5EF4-FFF2-40B4-BE49-F238E27FC236}">
                <a16:creationId xmlns:a16="http://schemas.microsoft.com/office/drawing/2014/main" id="{44124879-35AE-4350-0E99-6B96A304CA69}"/>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9" name="Title 8">
            <a:extLst>
              <a:ext uri="{FF2B5EF4-FFF2-40B4-BE49-F238E27FC236}">
                <a16:creationId xmlns:a16="http://schemas.microsoft.com/office/drawing/2014/main" id="{5417C081-12C6-491D-616A-9BE8071436D0}"/>
              </a:ext>
            </a:extLst>
          </p:cNvPr>
          <p:cNvSpPr>
            <a:spLocks noGrp="1"/>
          </p:cNvSpPr>
          <p:nvPr>
            <p:ph type="title"/>
          </p:nvPr>
        </p:nvSpPr>
        <p:spPr/>
        <p:txBody>
          <a:bodyPr/>
          <a:lstStyle/>
          <a:p>
            <a:r>
              <a:rPr lang="en-US" dirty="0">
                <a:solidFill>
                  <a:schemeClr val="bg1"/>
                </a:solidFill>
              </a:rPr>
              <a:t>Questions/Discussion</a:t>
            </a:r>
          </a:p>
        </p:txBody>
      </p:sp>
      <p:sp>
        <p:nvSpPr>
          <p:cNvPr id="11" name="Text Placeholder 10">
            <a:extLst>
              <a:ext uri="{FF2B5EF4-FFF2-40B4-BE49-F238E27FC236}">
                <a16:creationId xmlns:a16="http://schemas.microsoft.com/office/drawing/2014/main" id="{5E65890A-0AC2-F4B3-6B4D-55652813F05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99632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C8228EDE-1556-A08E-786F-26DE37EEE95D}"/>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EB471E42-87D1-D60F-53F0-461EBB5DBD7A}"/>
              </a:ext>
            </a:extLst>
          </p:cNvPr>
          <p:cNvSpPr>
            <a:spLocks noGrp="1"/>
          </p:cNvSpPr>
          <p:nvPr>
            <p:ph type="title"/>
          </p:nvPr>
        </p:nvSpPr>
        <p:spPr/>
        <p:txBody>
          <a:bodyPr/>
          <a:lstStyle/>
          <a:p>
            <a:r>
              <a:rPr lang="en-US" dirty="0">
                <a:solidFill>
                  <a:schemeClr val="bg1"/>
                </a:solidFill>
              </a:rPr>
              <a:t>Thank you for your time!</a:t>
            </a:r>
          </a:p>
        </p:txBody>
      </p:sp>
      <p:pic>
        <p:nvPicPr>
          <p:cNvPr id="3" name="Picture 2" descr="Employment First Logo 2025 ">
            <a:extLst>
              <a:ext uri="{FF2B5EF4-FFF2-40B4-BE49-F238E27FC236}">
                <a16:creationId xmlns:a16="http://schemas.microsoft.com/office/drawing/2014/main" id="{BBAB9BD0-0C7D-6CCF-9FEF-C0FFE7DE29DD}"/>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0" name="Content Placeholder 9">
            <a:extLst>
              <a:ext uri="{FF2B5EF4-FFF2-40B4-BE49-F238E27FC236}">
                <a16:creationId xmlns:a16="http://schemas.microsoft.com/office/drawing/2014/main" id="{70ED2394-EF8E-2C11-B0E7-DE6331F089CE}"/>
              </a:ext>
            </a:extLst>
          </p:cNvPr>
          <p:cNvSpPr>
            <a:spLocks noGrp="1"/>
          </p:cNvSpPr>
          <p:nvPr>
            <p:ph idx="1"/>
          </p:nvPr>
        </p:nvSpPr>
        <p:spPr>
          <a:xfrm>
            <a:off x="137160" y="1600200"/>
            <a:ext cx="8881110" cy="4525963"/>
          </a:xfrm>
        </p:spPr>
        <p:txBody>
          <a:bodyPr>
            <a:normAutofit/>
          </a:bodyPr>
          <a:lstStyle/>
          <a:p>
            <a:pPr marL="0" indent="0">
              <a:buNone/>
            </a:pPr>
            <a:endParaRPr lang="en-US" dirty="0">
              <a:solidFill>
                <a:srgbClr val="00B0F0"/>
              </a:solidFill>
            </a:endParaRPr>
          </a:p>
          <a:p>
            <a:pPr marL="0" indent="0" algn="ctr">
              <a:buNone/>
            </a:pPr>
            <a:r>
              <a:rPr lang="en-US" sz="2800" dirty="0">
                <a:solidFill>
                  <a:schemeClr val="bg1"/>
                </a:solidFill>
              </a:rPr>
              <a:t>Gina Griffiths, MSW</a:t>
            </a:r>
          </a:p>
          <a:p>
            <a:pPr marL="0" indent="0" algn="ctr">
              <a:buNone/>
            </a:pPr>
            <a:r>
              <a:rPr lang="en-US" sz="2800" dirty="0">
                <a:solidFill>
                  <a:schemeClr val="bg1"/>
                </a:solidFill>
              </a:rPr>
              <a:t>Employment First Coordinator</a:t>
            </a:r>
          </a:p>
          <a:p>
            <a:pPr marL="0" indent="0" algn="ctr">
              <a:buNone/>
            </a:pPr>
            <a:r>
              <a:rPr lang="en-US" sz="2800" dirty="0">
                <a:solidFill>
                  <a:schemeClr val="bg1"/>
                </a:solidFill>
              </a:rPr>
              <a:t>Sonoran Center</a:t>
            </a:r>
          </a:p>
          <a:p>
            <a:pPr marL="0" indent="0" algn="ctr">
              <a:buNone/>
            </a:pPr>
            <a:r>
              <a:rPr lang="en-US" sz="2800" dirty="0">
                <a:solidFill>
                  <a:srgbClr val="00B0F0"/>
                </a:solidFill>
                <a:hlinkClick r:id="rId4">
                  <a:extLst>
                    <a:ext uri="{A12FA001-AC4F-418D-AE19-62706E023703}">
                      <ahyp:hlinkClr xmlns:ahyp="http://schemas.microsoft.com/office/drawing/2018/hyperlinkcolor" val="tx"/>
                    </a:ext>
                  </a:extLst>
                </a:hlinkClick>
              </a:rPr>
              <a:t>griffiths@arizona.edu</a:t>
            </a:r>
            <a:endParaRPr lang="en-US" sz="2800" dirty="0">
              <a:solidFill>
                <a:srgbClr val="00B0F0"/>
              </a:solidFill>
            </a:endParaRPr>
          </a:p>
          <a:p>
            <a:pPr marL="0" indent="0" algn="ctr">
              <a:buNone/>
            </a:pPr>
            <a:r>
              <a:rPr lang="en-US" sz="2800" dirty="0">
                <a:solidFill>
                  <a:srgbClr val="00B0F0"/>
                </a:solidFill>
                <a:hlinkClick r:id="rId5">
                  <a:extLst>
                    <a:ext uri="{A12FA001-AC4F-418D-AE19-62706E023703}">
                      <ahyp:hlinkClr xmlns:ahyp="http://schemas.microsoft.com/office/drawing/2018/hyperlinkcolor" val="tx"/>
                    </a:ext>
                  </a:extLst>
                </a:hlinkClick>
              </a:rPr>
              <a:t>https://sonorancenter.arizona.edu/</a:t>
            </a:r>
            <a:r>
              <a:rPr lang="en-US" sz="2800" dirty="0">
                <a:solidFill>
                  <a:srgbClr val="00B0F0"/>
                </a:solidFill>
              </a:rPr>
              <a:t> </a:t>
            </a:r>
          </a:p>
          <a:p>
            <a:pPr marL="0" indent="0" algn="ctr">
              <a:buNone/>
            </a:pPr>
            <a:r>
              <a:rPr lang="en-US" sz="2800" dirty="0">
                <a:solidFill>
                  <a:srgbClr val="00B0F0"/>
                </a:solidFill>
                <a:hlinkClick r:id="rId6">
                  <a:extLst>
                    <a:ext uri="{A12FA001-AC4F-418D-AE19-62706E023703}">
                      <ahyp:hlinkClr xmlns:ahyp="http://schemas.microsoft.com/office/drawing/2018/hyperlinkcolor" val="tx"/>
                    </a:ext>
                  </a:extLst>
                </a:hlinkClick>
              </a:rPr>
              <a:t>https://sonorancenter.arizona.edu/azemploymentfirst</a:t>
            </a:r>
            <a:r>
              <a:rPr lang="en-US" sz="2800" dirty="0">
                <a:solidFill>
                  <a:srgbClr val="00B0F0"/>
                </a:solidFill>
              </a:rPr>
              <a:t> </a:t>
            </a:r>
          </a:p>
          <a:p>
            <a:pPr marL="0" indent="0">
              <a:buNone/>
            </a:pPr>
            <a:endParaRPr lang="en-US" dirty="0">
              <a:solidFill>
                <a:srgbClr val="00B0F0"/>
              </a:solidFill>
            </a:endParaRPr>
          </a:p>
        </p:txBody>
      </p:sp>
    </p:spTree>
    <p:extLst>
      <p:ext uri="{BB962C8B-B14F-4D97-AF65-F5344CB8AC3E}">
        <p14:creationId xmlns:p14="http://schemas.microsoft.com/office/powerpoint/2010/main" val="1156924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6F1BF300-5697-9A1B-F999-1B4D0E0F9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1F6CA-9B98-6704-DDD9-8C92F31687C3}"/>
              </a:ext>
            </a:extLst>
          </p:cNvPr>
          <p:cNvSpPr>
            <a:spLocks noGrp="1"/>
          </p:cNvSpPr>
          <p:nvPr>
            <p:ph type="title"/>
          </p:nvPr>
        </p:nvSpPr>
        <p:spPr/>
        <p:txBody>
          <a:bodyPr/>
          <a:lstStyle/>
          <a:p>
            <a:r>
              <a:rPr lang="en-US" dirty="0">
                <a:solidFill>
                  <a:schemeClr val="bg1"/>
                </a:solidFill>
              </a:rPr>
              <a:t>Plan for Today</a:t>
            </a:r>
          </a:p>
        </p:txBody>
      </p:sp>
      <p:pic>
        <p:nvPicPr>
          <p:cNvPr id="3" name="Picture 2" descr="Employment First Logo 2025 ">
            <a:extLst>
              <a:ext uri="{FF2B5EF4-FFF2-40B4-BE49-F238E27FC236}">
                <a16:creationId xmlns:a16="http://schemas.microsoft.com/office/drawing/2014/main" id="{AA7223A7-44F9-EEB6-479A-5A5F0180EA89}"/>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4" name="Content Placeholder 3">
            <a:extLst>
              <a:ext uri="{FF2B5EF4-FFF2-40B4-BE49-F238E27FC236}">
                <a16:creationId xmlns:a16="http://schemas.microsoft.com/office/drawing/2014/main" id="{197316DD-0714-4140-1AC8-8AFBD274F6AB}"/>
              </a:ext>
            </a:extLst>
          </p:cNvPr>
          <p:cNvSpPr>
            <a:spLocks noGrp="1"/>
          </p:cNvSpPr>
          <p:nvPr>
            <p:ph idx="1"/>
          </p:nvPr>
        </p:nvSpPr>
        <p:spPr/>
        <p:txBody>
          <a:bodyPr/>
          <a:lstStyle/>
          <a:p>
            <a:r>
              <a:rPr lang="en-US" dirty="0">
                <a:solidFill>
                  <a:schemeClr val="bg1"/>
                </a:solidFill>
              </a:rPr>
              <a:t>Myth or Fact? (interactive challenge)</a:t>
            </a:r>
          </a:p>
          <a:p>
            <a:r>
              <a:rPr lang="en-US" dirty="0">
                <a:solidFill>
                  <a:schemeClr val="bg1"/>
                </a:solidFill>
              </a:rPr>
              <a:t>Group Discussion</a:t>
            </a:r>
          </a:p>
          <a:p>
            <a:r>
              <a:rPr lang="en-US" dirty="0">
                <a:solidFill>
                  <a:schemeClr val="bg1"/>
                </a:solidFill>
              </a:rPr>
              <a:t>Call to Action to Advance AZ Employment First</a:t>
            </a:r>
          </a:p>
        </p:txBody>
      </p:sp>
    </p:spTree>
    <p:extLst>
      <p:ext uri="{BB962C8B-B14F-4D97-AF65-F5344CB8AC3E}">
        <p14:creationId xmlns:p14="http://schemas.microsoft.com/office/powerpoint/2010/main" val="178571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7F0FDD2C-DBEE-3BF5-1759-C803A762E471}"/>
            </a:ext>
          </a:extLst>
        </p:cNvPr>
        <p:cNvGrpSpPr/>
        <p:nvPr/>
      </p:nvGrpSpPr>
      <p:grpSpPr>
        <a:xfrm>
          <a:off x="0" y="0"/>
          <a:ext cx="0" cy="0"/>
          <a:chOff x="0" y="0"/>
          <a:chExt cx="0" cy="0"/>
        </a:xfrm>
      </p:grpSpPr>
      <p:pic>
        <p:nvPicPr>
          <p:cNvPr id="3" name="Picture 2" descr="Employment First Logo 2025 ">
            <a:extLst>
              <a:ext uri="{FF2B5EF4-FFF2-40B4-BE49-F238E27FC236}">
                <a16:creationId xmlns:a16="http://schemas.microsoft.com/office/drawing/2014/main" id="{91BEC50B-2195-5A7B-6C4A-63A004726C93}"/>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2" name="Title 1">
            <a:extLst>
              <a:ext uri="{FF2B5EF4-FFF2-40B4-BE49-F238E27FC236}">
                <a16:creationId xmlns:a16="http://schemas.microsoft.com/office/drawing/2014/main" id="{CEEFEE6A-576A-D806-C605-C0CB71E5F54C}"/>
              </a:ext>
            </a:extLst>
          </p:cNvPr>
          <p:cNvSpPr>
            <a:spLocks noGrp="1"/>
          </p:cNvSpPr>
          <p:nvPr>
            <p:ph type="title"/>
          </p:nvPr>
        </p:nvSpPr>
        <p:spPr/>
        <p:txBody>
          <a:bodyPr/>
          <a:lstStyle/>
          <a:p>
            <a:r>
              <a:rPr lang="en-US" dirty="0">
                <a:solidFill>
                  <a:schemeClr val="bg1"/>
                </a:solidFill>
              </a:rPr>
              <a:t>Myth or fact?</a:t>
            </a:r>
          </a:p>
        </p:txBody>
      </p:sp>
      <p:sp>
        <p:nvSpPr>
          <p:cNvPr id="5" name="Text Placeholder 4">
            <a:extLst>
              <a:ext uri="{FF2B5EF4-FFF2-40B4-BE49-F238E27FC236}">
                <a16:creationId xmlns:a16="http://schemas.microsoft.com/office/drawing/2014/main" id="{A66ADE2F-54D1-AEAB-B7E5-714709F205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45090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D53A7151-A429-1F02-CC0C-2BC8EDDB776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5AFC923-69E4-115A-5F81-2A6A1B3077B4}"/>
              </a:ext>
            </a:extLst>
          </p:cNvPr>
          <p:cNvSpPr>
            <a:spLocks noGrp="1"/>
          </p:cNvSpPr>
          <p:nvPr>
            <p:ph type="title"/>
          </p:nvPr>
        </p:nvSpPr>
        <p:spPr/>
        <p:txBody>
          <a:bodyPr/>
          <a:lstStyle/>
          <a:p>
            <a:r>
              <a:rPr lang="en-US" dirty="0">
                <a:solidFill>
                  <a:schemeClr val="bg1"/>
                </a:solidFill>
              </a:rPr>
              <a:t>Myth or Fact? – Interactive Q1</a:t>
            </a:r>
          </a:p>
        </p:txBody>
      </p:sp>
      <p:pic>
        <p:nvPicPr>
          <p:cNvPr id="3" name="Picture 2" descr="Employment First Logo 2025 ">
            <a:extLst>
              <a:ext uri="{FF2B5EF4-FFF2-40B4-BE49-F238E27FC236}">
                <a16:creationId xmlns:a16="http://schemas.microsoft.com/office/drawing/2014/main" id="{3BDF668A-FCD9-AB6A-181B-0F99E31D11B3}"/>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E1C0694D-264B-9385-1407-25D5CDA1F916}"/>
              </a:ext>
            </a:extLst>
          </p:cNvPr>
          <p:cNvSpPr>
            <a:spLocks noGrp="1"/>
          </p:cNvSpPr>
          <p:nvPr>
            <p:ph idx="1"/>
          </p:nvPr>
        </p:nvSpPr>
        <p:spPr/>
        <p:txBody>
          <a:bodyPr/>
          <a:lstStyle/>
          <a:p>
            <a:pPr marL="0" indent="0">
              <a:buNone/>
            </a:pPr>
            <a:r>
              <a:rPr lang="en-US" dirty="0">
                <a:solidFill>
                  <a:schemeClr val="bg1"/>
                </a:solidFill>
              </a:rPr>
              <a:t>Not everyone with a disability can work in the community.</a:t>
            </a:r>
          </a:p>
          <a:p>
            <a:pPr marL="0" indent="0">
              <a:buNone/>
            </a:pPr>
            <a:endParaRPr lang="en-US" dirty="0">
              <a:solidFill>
                <a:schemeClr val="bg1"/>
              </a:solidFill>
            </a:endParaRPr>
          </a:p>
          <a:p>
            <a:pPr marL="0" indent="0">
              <a:buNone/>
            </a:pPr>
            <a:r>
              <a:rPr lang="en-US" dirty="0">
                <a:solidFill>
                  <a:schemeClr val="bg1"/>
                </a:solidFill>
              </a:rPr>
              <a:t>Answer – MYTH </a:t>
            </a:r>
          </a:p>
          <a:p>
            <a:pPr marL="0" indent="0">
              <a:buNone/>
            </a:pPr>
            <a:endParaRPr lang="en-US" dirty="0">
              <a:solidFill>
                <a:schemeClr val="bg1"/>
              </a:solidFill>
            </a:endParaRPr>
          </a:p>
          <a:p>
            <a:pPr marL="0" indent="0">
              <a:buNone/>
            </a:pPr>
            <a:r>
              <a:rPr lang="en-US" dirty="0">
                <a:solidFill>
                  <a:schemeClr val="bg1"/>
                </a:solidFill>
              </a:rPr>
              <a:t>Why – With the right supports, </a:t>
            </a:r>
            <a:r>
              <a:rPr lang="en-US" i="1" dirty="0">
                <a:solidFill>
                  <a:schemeClr val="bg1"/>
                </a:solidFill>
              </a:rPr>
              <a:t>everyone</a:t>
            </a:r>
            <a:r>
              <a:rPr lang="en-US" dirty="0">
                <a:solidFill>
                  <a:schemeClr val="bg1"/>
                </a:solidFill>
              </a:rPr>
              <a:t> can work!</a:t>
            </a:r>
          </a:p>
        </p:txBody>
      </p:sp>
    </p:spTree>
    <p:extLst>
      <p:ext uri="{BB962C8B-B14F-4D97-AF65-F5344CB8AC3E}">
        <p14:creationId xmlns:p14="http://schemas.microsoft.com/office/powerpoint/2010/main" val="231653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89E94CCF-2310-FDC4-5288-0D429A5CFC9C}"/>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609A23D-495E-399E-CFA8-2A0CEBE83FB9}"/>
              </a:ext>
            </a:extLst>
          </p:cNvPr>
          <p:cNvSpPr>
            <a:spLocks noGrp="1"/>
          </p:cNvSpPr>
          <p:nvPr>
            <p:ph type="title"/>
          </p:nvPr>
        </p:nvSpPr>
        <p:spPr/>
        <p:txBody>
          <a:bodyPr/>
          <a:lstStyle/>
          <a:p>
            <a:r>
              <a:rPr lang="en-US" dirty="0">
                <a:solidFill>
                  <a:schemeClr val="bg1"/>
                </a:solidFill>
              </a:rPr>
              <a:t>Myth or Fact? – Interactive Q2</a:t>
            </a:r>
          </a:p>
        </p:txBody>
      </p:sp>
      <p:pic>
        <p:nvPicPr>
          <p:cNvPr id="3" name="Picture 2" descr="Employment First Logo 2025 ">
            <a:extLst>
              <a:ext uri="{FF2B5EF4-FFF2-40B4-BE49-F238E27FC236}">
                <a16:creationId xmlns:a16="http://schemas.microsoft.com/office/drawing/2014/main" id="{2866D619-43C3-1D5A-2AF4-2F2957A11DC4}"/>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7DD6C7E3-3900-6B55-7B25-43F7E12A4858}"/>
              </a:ext>
            </a:extLst>
          </p:cNvPr>
          <p:cNvSpPr>
            <a:spLocks noGrp="1"/>
          </p:cNvSpPr>
          <p:nvPr>
            <p:ph idx="1"/>
          </p:nvPr>
        </p:nvSpPr>
        <p:spPr/>
        <p:txBody>
          <a:bodyPr/>
          <a:lstStyle/>
          <a:p>
            <a:pPr marL="0" indent="0">
              <a:buNone/>
            </a:pPr>
            <a:r>
              <a:rPr lang="en-US" dirty="0">
                <a:solidFill>
                  <a:schemeClr val="bg1"/>
                </a:solidFill>
              </a:rPr>
              <a:t>Employment First means people must work full time.</a:t>
            </a:r>
          </a:p>
          <a:p>
            <a:pPr marL="0" indent="0">
              <a:buNone/>
            </a:pPr>
            <a:endParaRPr lang="en-US" dirty="0">
              <a:solidFill>
                <a:schemeClr val="bg1"/>
              </a:solidFill>
            </a:endParaRPr>
          </a:p>
          <a:p>
            <a:pPr marL="0" indent="0">
              <a:buNone/>
            </a:pPr>
            <a:r>
              <a:rPr lang="en-US" dirty="0">
                <a:solidFill>
                  <a:schemeClr val="bg1"/>
                </a:solidFill>
              </a:rPr>
              <a:t>Answer – MYTH</a:t>
            </a:r>
          </a:p>
          <a:p>
            <a:pPr marL="0" indent="0">
              <a:buNone/>
            </a:pPr>
            <a:endParaRPr lang="en-US" dirty="0">
              <a:solidFill>
                <a:schemeClr val="bg1"/>
              </a:solidFill>
            </a:endParaRPr>
          </a:p>
          <a:p>
            <a:pPr marL="0" indent="0">
              <a:buNone/>
            </a:pPr>
            <a:r>
              <a:rPr lang="en-US" dirty="0">
                <a:solidFill>
                  <a:schemeClr val="bg1"/>
                </a:solidFill>
              </a:rPr>
              <a:t>Why – Employment is expected, but it is not one-size-fits-all.</a:t>
            </a:r>
          </a:p>
          <a:p>
            <a:pPr marL="0" indent="0">
              <a:buNone/>
            </a:pPr>
            <a:endParaRPr lang="en-US" dirty="0">
              <a:solidFill>
                <a:schemeClr val="bg1"/>
              </a:solidFill>
            </a:endParaRPr>
          </a:p>
        </p:txBody>
      </p:sp>
    </p:spTree>
    <p:extLst>
      <p:ext uri="{BB962C8B-B14F-4D97-AF65-F5344CB8AC3E}">
        <p14:creationId xmlns:p14="http://schemas.microsoft.com/office/powerpoint/2010/main" val="1038074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E7424835-3D36-ED3F-46E8-683F93ECF25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8197030-4BDC-7D4B-D5CB-0821AA2A1D77}"/>
              </a:ext>
            </a:extLst>
          </p:cNvPr>
          <p:cNvSpPr>
            <a:spLocks noGrp="1"/>
          </p:cNvSpPr>
          <p:nvPr>
            <p:ph type="title"/>
          </p:nvPr>
        </p:nvSpPr>
        <p:spPr/>
        <p:txBody>
          <a:bodyPr/>
          <a:lstStyle/>
          <a:p>
            <a:r>
              <a:rPr lang="en-US" dirty="0">
                <a:solidFill>
                  <a:schemeClr val="bg1"/>
                </a:solidFill>
              </a:rPr>
              <a:t>Myth or Fact? – Interactive Q3</a:t>
            </a:r>
          </a:p>
        </p:txBody>
      </p:sp>
      <p:pic>
        <p:nvPicPr>
          <p:cNvPr id="3" name="Picture 2" descr="Employment First Logo 2025 ">
            <a:extLst>
              <a:ext uri="{FF2B5EF4-FFF2-40B4-BE49-F238E27FC236}">
                <a16:creationId xmlns:a16="http://schemas.microsoft.com/office/drawing/2014/main" id="{15F81341-4D74-98B9-8CE6-4EDECFB29129}"/>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AF9BD6EE-DECB-1DBC-B6BE-E20DB333F774}"/>
              </a:ext>
            </a:extLst>
          </p:cNvPr>
          <p:cNvSpPr>
            <a:spLocks noGrp="1"/>
          </p:cNvSpPr>
          <p:nvPr>
            <p:ph idx="1"/>
          </p:nvPr>
        </p:nvSpPr>
        <p:spPr/>
        <p:txBody>
          <a:bodyPr/>
          <a:lstStyle/>
          <a:p>
            <a:pPr marL="0" indent="0">
              <a:buNone/>
            </a:pPr>
            <a:r>
              <a:rPr lang="en-US" dirty="0">
                <a:solidFill>
                  <a:schemeClr val="bg1"/>
                </a:solidFill>
              </a:rPr>
              <a:t>People who receive benefits cannot work or they will lose their benefits.</a:t>
            </a:r>
          </a:p>
          <a:p>
            <a:pPr marL="0" indent="0">
              <a:buNone/>
            </a:pPr>
            <a:endParaRPr lang="en-US" dirty="0">
              <a:solidFill>
                <a:schemeClr val="bg1"/>
              </a:solidFill>
            </a:endParaRPr>
          </a:p>
          <a:p>
            <a:pPr marL="0" indent="0">
              <a:buNone/>
            </a:pPr>
            <a:r>
              <a:rPr lang="en-US" dirty="0">
                <a:solidFill>
                  <a:schemeClr val="bg1"/>
                </a:solidFill>
              </a:rPr>
              <a:t>Answer – MYTH</a:t>
            </a:r>
          </a:p>
          <a:p>
            <a:pPr marL="0" indent="0">
              <a:buNone/>
            </a:pPr>
            <a:endParaRPr lang="en-US" dirty="0">
              <a:solidFill>
                <a:schemeClr val="bg1"/>
              </a:solidFill>
            </a:endParaRPr>
          </a:p>
          <a:p>
            <a:pPr marL="0" indent="0">
              <a:buNone/>
            </a:pPr>
            <a:r>
              <a:rPr lang="en-US" dirty="0">
                <a:solidFill>
                  <a:schemeClr val="bg1"/>
                </a:solidFill>
              </a:rPr>
              <a:t>Why – Work Incentives help people work while maintaining benefits. </a:t>
            </a:r>
          </a:p>
        </p:txBody>
      </p:sp>
    </p:spTree>
    <p:extLst>
      <p:ext uri="{BB962C8B-B14F-4D97-AF65-F5344CB8AC3E}">
        <p14:creationId xmlns:p14="http://schemas.microsoft.com/office/powerpoint/2010/main" val="72541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EC9BACAD-CC0C-12DC-B7CB-3AB2DF65DA1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0B97863-3127-0174-1990-C08A28CAE6D8}"/>
              </a:ext>
            </a:extLst>
          </p:cNvPr>
          <p:cNvSpPr>
            <a:spLocks noGrp="1"/>
          </p:cNvSpPr>
          <p:nvPr>
            <p:ph type="title"/>
          </p:nvPr>
        </p:nvSpPr>
        <p:spPr/>
        <p:txBody>
          <a:bodyPr/>
          <a:lstStyle/>
          <a:p>
            <a:r>
              <a:rPr lang="en-US" dirty="0">
                <a:solidFill>
                  <a:schemeClr val="bg1"/>
                </a:solidFill>
              </a:rPr>
              <a:t>Myth or Fact? – Interactive Q4</a:t>
            </a:r>
          </a:p>
        </p:txBody>
      </p:sp>
      <p:pic>
        <p:nvPicPr>
          <p:cNvPr id="3" name="Picture 2" descr="Employment First Logo 2025 ">
            <a:extLst>
              <a:ext uri="{FF2B5EF4-FFF2-40B4-BE49-F238E27FC236}">
                <a16:creationId xmlns:a16="http://schemas.microsoft.com/office/drawing/2014/main" id="{72D0588E-403A-37C8-9495-4E1ABEFB82AE}"/>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E6A9E631-8E66-D566-A86F-40F23126465A}"/>
              </a:ext>
            </a:extLst>
          </p:cNvPr>
          <p:cNvSpPr>
            <a:spLocks noGrp="1"/>
          </p:cNvSpPr>
          <p:nvPr>
            <p:ph idx="1"/>
          </p:nvPr>
        </p:nvSpPr>
        <p:spPr/>
        <p:txBody>
          <a:bodyPr/>
          <a:lstStyle/>
          <a:p>
            <a:pPr marL="0" indent="0">
              <a:buNone/>
            </a:pPr>
            <a:r>
              <a:rPr lang="en-US" dirty="0">
                <a:solidFill>
                  <a:schemeClr val="bg1"/>
                </a:solidFill>
              </a:rPr>
              <a:t>People with disabilities should start thinking about work in high school or around age 16?</a:t>
            </a:r>
          </a:p>
          <a:p>
            <a:pPr marL="0" indent="0">
              <a:buNone/>
            </a:pPr>
            <a:endParaRPr lang="en-US" dirty="0">
              <a:solidFill>
                <a:schemeClr val="bg1"/>
              </a:solidFill>
            </a:endParaRPr>
          </a:p>
          <a:p>
            <a:pPr marL="0" indent="0">
              <a:buNone/>
            </a:pPr>
            <a:r>
              <a:rPr lang="en-US" dirty="0">
                <a:solidFill>
                  <a:schemeClr val="bg1"/>
                </a:solidFill>
              </a:rPr>
              <a:t>Answer – MYTH</a:t>
            </a:r>
          </a:p>
          <a:p>
            <a:pPr marL="0" indent="0">
              <a:buNone/>
            </a:pPr>
            <a:endParaRPr lang="en-US" dirty="0">
              <a:solidFill>
                <a:schemeClr val="bg1"/>
              </a:solidFill>
            </a:endParaRPr>
          </a:p>
          <a:p>
            <a:pPr marL="0" indent="0">
              <a:buNone/>
            </a:pPr>
            <a:r>
              <a:rPr lang="en-US" dirty="0">
                <a:solidFill>
                  <a:schemeClr val="bg1"/>
                </a:solidFill>
              </a:rPr>
              <a:t>Why – Employment First promotes planning in early childhood.</a:t>
            </a:r>
          </a:p>
          <a:p>
            <a:pPr marL="0" indent="0">
              <a:buNone/>
            </a:pPr>
            <a:endParaRPr lang="en-US" dirty="0">
              <a:solidFill>
                <a:schemeClr val="bg1"/>
              </a:solidFill>
            </a:endParaRPr>
          </a:p>
        </p:txBody>
      </p:sp>
    </p:spTree>
    <p:extLst>
      <p:ext uri="{BB962C8B-B14F-4D97-AF65-F5344CB8AC3E}">
        <p14:creationId xmlns:p14="http://schemas.microsoft.com/office/powerpoint/2010/main" val="1019100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C84DC611-7AD7-771B-9251-F1C801B3C56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935D82BA-D0E7-A3DF-20D3-8FC6FA29C63A}"/>
              </a:ext>
            </a:extLst>
          </p:cNvPr>
          <p:cNvSpPr>
            <a:spLocks noGrp="1"/>
          </p:cNvSpPr>
          <p:nvPr>
            <p:ph type="title"/>
          </p:nvPr>
        </p:nvSpPr>
        <p:spPr/>
        <p:txBody>
          <a:bodyPr/>
          <a:lstStyle/>
          <a:p>
            <a:r>
              <a:rPr lang="en-US" dirty="0">
                <a:solidFill>
                  <a:schemeClr val="bg1"/>
                </a:solidFill>
              </a:rPr>
              <a:t>Myth or Fact? – Interactive Q5</a:t>
            </a:r>
          </a:p>
        </p:txBody>
      </p:sp>
      <p:pic>
        <p:nvPicPr>
          <p:cNvPr id="3" name="Picture 2" descr="Employment First Logo 2025 ">
            <a:extLst>
              <a:ext uri="{FF2B5EF4-FFF2-40B4-BE49-F238E27FC236}">
                <a16:creationId xmlns:a16="http://schemas.microsoft.com/office/drawing/2014/main" id="{21A35E04-1593-A54A-DBE7-734991659304}"/>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59E0FCD3-2944-D05F-E284-C9102EAF0301}"/>
              </a:ext>
            </a:extLst>
          </p:cNvPr>
          <p:cNvSpPr>
            <a:spLocks noGrp="1"/>
          </p:cNvSpPr>
          <p:nvPr>
            <p:ph idx="1"/>
          </p:nvPr>
        </p:nvSpPr>
        <p:spPr/>
        <p:txBody>
          <a:bodyPr/>
          <a:lstStyle/>
          <a:p>
            <a:pPr marL="0" indent="0">
              <a:buNone/>
            </a:pPr>
            <a:r>
              <a:rPr lang="en-US" dirty="0">
                <a:solidFill>
                  <a:schemeClr val="bg1"/>
                </a:solidFill>
              </a:rPr>
              <a:t>Employment in a sheltered workshop, or CBE, is not competitive, integrated employment.</a:t>
            </a:r>
          </a:p>
          <a:p>
            <a:pPr marL="0" indent="0">
              <a:buNone/>
            </a:pPr>
            <a:endParaRPr lang="en-US" dirty="0">
              <a:solidFill>
                <a:schemeClr val="bg1"/>
              </a:solidFill>
            </a:endParaRPr>
          </a:p>
          <a:p>
            <a:pPr marL="0" indent="0">
              <a:buNone/>
            </a:pPr>
            <a:r>
              <a:rPr lang="en-US" dirty="0">
                <a:solidFill>
                  <a:schemeClr val="bg1"/>
                </a:solidFill>
              </a:rPr>
              <a:t>Answer – FACT</a:t>
            </a:r>
          </a:p>
          <a:p>
            <a:pPr marL="0" indent="0">
              <a:buNone/>
            </a:pPr>
            <a:endParaRPr lang="en-US" dirty="0">
              <a:solidFill>
                <a:schemeClr val="bg1"/>
              </a:solidFill>
            </a:endParaRPr>
          </a:p>
          <a:p>
            <a:pPr marL="0" indent="0">
              <a:buNone/>
            </a:pPr>
            <a:r>
              <a:rPr lang="en-US" dirty="0">
                <a:solidFill>
                  <a:schemeClr val="bg1"/>
                </a:solidFill>
              </a:rPr>
              <a:t>Why – Workshops or work centers are not integrated and most often pay subminimum wages.</a:t>
            </a:r>
          </a:p>
          <a:p>
            <a:pPr marL="0" indent="0">
              <a:buNone/>
            </a:pPr>
            <a:endParaRPr lang="en-US" dirty="0">
              <a:solidFill>
                <a:schemeClr val="bg1"/>
              </a:solidFill>
            </a:endParaRPr>
          </a:p>
        </p:txBody>
      </p:sp>
    </p:spTree>
    <p:extLst>
      <p:ext uri="{BB962C8B-B14F-4D97-AF65-F5344CB8AC3E}">
        <p14:creationId xmlns:p14="http://schemas.microsoft.com/office/powerpoint/2010/main" val="313009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C234B"/>
        </a:solidFill>
        <a:effectLst/>
      </p:bgPr>
    </p:bg>
    <p:spTree>
      <p:nvGrpSpPr>
        <p:cNvPr id="1" name="">
          <a:extLst>
            <a:ext uri="{FF2B5EF4-FFF2-40B4-BE49-F238E27FC236}">
              <a16:creationId xmlns:a16="http://schemas.microsoft.com/office/drawing/2014/main" id="{4CC5E8DA-0CA5-B654-185D-F191A5499F61}"/>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A8C8DC1-2E52-11A9-7C4A-1B510923BDC3}"/>
              </a:ext>
            </a:extLst>
          </p:cNvPr>
          <p:cNvSpPr>
            <a:spLocks noGrp="1"/>
          </p:cNvSpPr>
          <p:nvPr>
            <p:ph type="title"/>
          </p:nvPr>
        </p:nvSpPr>
        <p:spPr/>
        <p:txBody>
          <a:bodyPr/>
          <a:lstStyle/>
          <a:p>
            <a:r>
              <a:rPr lang="en-US" dirty="0">
                <a:solidFill>
                  <a:schemeClr val="bg1"/>
                </a:solidFill>
              </a:rPr>
              <a:t>Myth or Fact? – Interactive Q6</a:t>
            </a:r>
          </a:p>
        </p:txBody>
      </p:sp>
      <p:pic>
        <p:nvPicPr>
          <p:cNvPr id="3" name="Picture 2" descr="Employment First Logo 2025 ">
            <a:extLst>
              <a:ext uri="{FF2B5EF4-FFF2-40B4-BE49-F238E27FC236}">
                <a16:creationId xmlns:a16="http://schemas.microsoft.com/office/drawing/2014/main" id="{06AF01BC-6F50-BEFC-31B1-71D706C539C8}"/>
              </a:ext>
            </a:extLst>
          </p:cNvPr>
          <p:cNvPicPr>
            <a:picLocks noChangeAspect="1"/>
          </p:cNvPicPr>
          <p:nvPr/>
        </p:nvPicPr>
        <p:blipFill>
          <a:blip r:embed="rId3"/>
          <a:srcRect l="8647" r="5128" b="-3"/>
          <a:stretch>
            <a:fillRect/>
          </a:stretch>
        </p:blipFill>
        <p:spPr>
          <a:xfrm>
            <a:off x="8087530" y="5435708"/>
            <a:ext cx="1142928" cy="1325564"/>
          </a:xfrm>
          <a:prstGeom prst="rect">
            <a:avLst/>
          </a:prstGeom>
          <a:noFill/>
        </p:spPr>
      </p:pic>
      <p:sp>
        <p:nvSpPr>
          <p:cNvPr id="11" name="Content Placeholder 10">
            <a:extLst>
              <a:ext uri="{FF2B5EF4-FFF2-40B4-BE49-F238E27FC236}">
                <a16:creationId xmlns:a16="http://schemas.microsoft.com/office/drawing/2014/main" id="{687A3439-6245-CED0-95C0-2C2C9CC9020E}"/>
              </a:ext>
            </a:extLst>
          </p:cNvPr>
          <p:cNvSpPr>
            <a:spLocks noGrp="1"/>
          </p:cNvSpPr>
          <p:nvPr>
            <p:ph idx="1"/>
          </p:nvPr>
        </p:nvSpPr>
        <p:spPr/>
        <p:txBody>
          <a:bodyPr/>
          <a:lstStyle/>
          <a:p>
            <a:pPr marL="0" indent="0">
              <a:buNone/>
            </a:pPr>
            <a:r>
              <a:rPr lang="en-US" dirty="0">
                <a:solidFill>
                  <a:schemeClr val="bg1"/>
                </a:solidFill>
              </a:rPr>
              <a:t>Families, providers, state agencies, advocates and employers are all key partners in Employment First.</a:t>
            </a:r>
          </a:p>
          <a:p>
            <a:pPr marL="0" indent="0">
              <a:buNone/>
            </a:pPr>
            <a:endParaRPr lang="en-US" dirty="0">
              <a:solidFill>
                <a:schemeClr val="bg1"/>
              </a:solidFill>
            </a:endParaRPr>
          </a:p>
          <a:p>
            <a:pPr marL="0" indent="0">
              <a:buNone/>
            </a:pPr>
            <a:r>
              <a:rPr lang="en-US" dirty="0">
                <a:solidFill>
                  <a:schemeClr val="bg1"/>
                </a:solidFill>
              </a:rPr>
              <a:t>Answer – FACT</a:t>
            </a:r>
          </a:p>
          <a:p>
            <a:pPr marL="0" indent="0">
              <a:buNone/>
            </a:pPr>
            <a:endParaRPr lang="en-US" dirty="0">
              <a:solidFill>
                <a:schemeClr val="bg1"/>
              </a:solidFill>
            </a:endParaRPr>
          </a:p>
          <a:p>
            <a:pPr marL="0" indent="0">
              <a:buNone/>
            </a:pPr>
            <a:r>
              <a:rPr lang="en-US" dirty="0">
                <a:solidFill>
                  <a:schemeClr val="bg1"/>
                </a:solidFill>
              </a:rPr>
              <a:t>Why – Collaboration builds expectations, opportunities and consistent support.</a:t>
            </a:r>
          </a:p>
          <a:p>
            <a:pPr marL="0" indent="0">
              <a:buNone/>
            </a:pPr>
            <a:endParaRPr lang="en-US" dirty="0">
              <a:solidFill>
                <a:schemeClr val="bg1"/>
              </a:solidFill>
            </a:endParaRPr>
          </a:p>
        </p:txBody>
      </p:sp>
    </p:spTree>
    <p:extLst>
      <p:ext uri="{BB962C8B-B14F-4D97-AF65-F5344CB8AC3E}">
        <p14:creationId xmlns:p14="http://schemas.microsoft.com/office/powerpoint/2010/main" val="4278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1000"/>
                                        <p:tgtEl>
                                          <p:spTgt spid="11">
                                            <p:txEl>
                                              <p:pRg st="4" end="4"/>
                                            </p:txEl>
                                          </p:spTgt>
                                        </p:tgtEl>
                                      </p:cBhvr>
                                    </p:animEffect>
                                    <p:anim calcmode="lin" valueType="num">
                                      <p:cBhvr>
                                        <p:cTn id="22"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Sonoran Center Brand">
      <a:dk1>
        <a:srgbClr val="0C234B"/>
      </a:dk1>
      <a:lt1>
        <a:sysClr val="window" lastClr="FFFFFF"/>
      </a:lt1>
      <a:dk2>
        <a:srgbClr val="1E5288"/>
      </a:dk2>
      <a:lt2>
        <a:srgbClr val="F4EDE5"/>
      </a:lt2>
      <a:accent1>
        <a:srgbClr val="E2E9EB"/>
      </a:accent1>
      <a:accent2>
        <a:srgbClr val="007D84"/>
      </a:accent2>
      <a:accent3>
        <a:srgbClr val="A5A5A5"/>
      </a:accent3>
      <a:accent4>
        <a:srgbClr val="A95C42"/>
      </a:accent4>
      <a:accent5>
        <a:srgbClr val="5B9BD5"/>
      </a:accent5>
      <a:accent6>
        <a:srgbClr val="70B865"/>
      </a:accent6>
      <a:hlink>
        <a:srgbClr val="AB0520"/>
      </a:hlink>
      <a:folHlink>
        <a:srgbClr val="AB0520"/>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601</TotalTime>
  <Words>1094</Words>
  <Application>Microsoft Office PowerPoint</Application>
  <PresentationFormat>On-screen Show (4:3)</PresentationFormat>
  <Paragraphs>135</Paragraphs>
  <Slides>19</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Aptos</vt:lpstr>
      <vt:lpstr>Arial</vt:lpstr>
      <vt:lpstr>Calibri</vt:lpstr>
      <vt:lpstr>Courier New</vt:lpstr>
      <vt:lpstr>Wingdings</vt:lpstr>
      <vt:lpstr>Office Theme</vt:lpstr>
      <vt:lpstr>Office Theme</vt:lpstr>
      <vt:lpstr>Debunking Myths in Employment First</vt:lpstr>
      <vt:lpstr>Plan for Today</vt:lpstr>
      <vt:lpstr>Myth or fact?</vt:lpstr>
      <vt:lpstr>Myth or Fact? – Interactive Q1</vt:lpstr>
      <vt:lpstr>Myth or Fact? – Interactive Q2</vt:lpstr>
      <vt:lpstr>Myth or Fact? – Interactive Q3</vt:lpstr>
      <vt:lpstr>Myth or Fact? – Interactive Q4</vt:lpstr>
      <vt:lpstr>Myth or Fact? – Interactive Q5</vt:lpstr>
      <vt:lpstr>Myth or Fact? – Interactive Q6</vt:lpstr>
      <vt:lpstr>Myth or Fact? – Interactive Q7</vt:lpstr>
      <vt:lpstr>Myth or Fact? – Interactive Q8</vt:lpstr>
      <vt:lpstr>Group Discussion</vt:lpstr>
      <vt:lpstr>Group Discussion Topic 1</vt:lpstr>
      <vt:lpstr>Group Discussion Topic 2</vt:lpstr>
      <vt:lpstr>Group Discussion Q3</vt:lpstr>
      <vt:lpstr>Call to Action to advance  AZ employment first</vt:lpstr>
      <vt:lpstr>Call to Action</vt:lpstr>
      <vt:lpstr>Questions/Discussion</vt:lpstr>
      <vt:lpstr>Thank you for your time!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Makenna Thuringer</dc:creator>
  <cp:keywords/>
  <dc:description>generated using python-pptx</dc:description>
  <cp:lastModifiedBy>Griffiths, Gina - (griffiths)</cp:lastModifiedBy>
  <cp:revision>4</cp:revision>
  <dcterms:created xsi:type="dcterms:W3CDTF">2013-01-27T09:14:16Z</dcterms:created>
  <dcterms:modified xsi:type="dcterms:W3CDTF">2026-03-04T17:47:01Z</dcterms:modified>
  <cp:category/>
</cp:coreProperties>
</file>