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3"/>
  </p:notesMasterIdLst>
  <p:handoutMasterIdLst>
    <p:handoutMasterId r:id="rId14"/>
  </p:handoutMasterIdLst>
  <p:sldIdLst>
    <p:sldId id="293" r:id="rId2"/>
    <p:sldId id="272" r:id="rId3"/>
    <p:sldId id="275" r:id="rId4"/>
    <p:sldId id="297" r:id="rId5"/>
    <p:sldId id="281" r:id="rId6"/>
    <p:sldId id="286" r:id="rId7"/>
    <p:sldId id="289" r:id="rId8"/>
    <p:sldId id="288" r:id="rId9"/>
    <p:sldId id="294" r:id="rId10"/>
    <p:sldId id="296" r:id="rId11"/>
    <p:sldId id="295" r:id="rId12"/>
  </p:sldIdLst>
  <p:sldSz cx="20105688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440" userDrawn="1">
          <p15:clr>
            <a:srgbClr val="9AA0A6"/>
          </p15:clr>
        </p15:guide>
        <p15:guide id="2" pos="4531" userDrawn="1">
          <p15:clr>
            <a:srgbClr val="9AA0A6"/>
          </p15:clr>
        </p15:guide>
        <p15:guide id="3" pos="4787" userDrawn="1">
          <p15:clr>
            <a:srgbClr val="9AA0A6"/>
          </p15:clr>
        </p15:guide>
        <p15:guide id="4" pos="7875" userDrawn="1">
          <p15:clr>
            <a:srgbClr val="9AA0A6"/>
          </p15:clr>
        </p15:guide>
        <p15:guide id="5" pos="8146" userDrawn="1">
          <p15:clr>
            <a:srgbClr val="9AA0A6"/>
          </p15:clr>
        </p15:guide>
        <p15:guide id="6" pos="11233" userDrawn="1">
          <p15:clr>
            <a:srgbClr val="9AA0A6"/>
          </p15:clr>
        </p15:guide>
        <p15:guide id="7" orient="horz" pos="537" userDrawn="1">
          <p15:clr>
            <a:srgbClr val="9AA0A6"/>
          </p15:clr>
        </p15:guide>
        <p15:guide id="8" orient="horz" pos="1844" userDrawn="1">
          <p15:clr>
            <a:srgbClr val="9AA0A6"/>
          </p15:clr>
        </p15:guide>
        <p15:guide id="9" orient="horz" pos="5575" userDrawn="1">
          <p15:clr>
            <a:srgbClr val="9AA0A6"/>
          </p15:clr>
        </p15:guide>
        <p15:guide id="10" pos="6556" userDrawn="1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014A0B-475B-4B9F-A1E9-10134EDE19F1}">
  <a:tblStyle styleId="{F7014A0B-475B-4B9F-A1E9-10134EDE19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0" autoAdjust="0"/>
    <p:restoredTop sz="71115" autoAdjust="0"/>
  </p:normalViewPr>
  <p:slideViewPr>
    <p:cSldViewPr snapToGrid="0">
      <p:cViewPr varScale="1">
        <p:scale>
          <a:sx n="39" d="100"/>
          <a:sy n="39" d="100"/>
        </p:scale>
        <p:origin x="792" y="168"/>
      </p:cViewPr>
      <p:guideLst>
        <p:guide pos="1440"/>
        <p:guide pos="4531"/>
        <p:guide pos="4787"/>
        <p:guide pos="7875"/>
        <p:guide pos="8146"/>
        <p:guide pos="11233"/>
        <p:guide orient="horz" pos="537"/>
        <p:guide orient="horz" pos="1844"/>
        <p:guide orient="horz" pos="5575"/>
        <p:guide pos="65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2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BC031F-7072-44E4-9DE9-21A048A9CC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C8CC2-32D6-4033-95D3-EC07BD4F80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7396D-2219-484D-8380-9713351EC53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CFDCE-A5A5-4298-A982-72D224185F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94486-40D1-4170-955C-6EE9DCE744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D08CB-961C-4658-8867-726F57C6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1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Funding was made possible in part by the Arizona Governor's Council on Spinal and Head Injuries. 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Learn more about the Council and its work at https://headspineaz.org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0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0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Section Title with Additional Info">
  <p:cSld name="1 - Presentation Title with Other Information">
    <p:bg>
      <p:bgRef idx="1001">
        <a:schemeClr val="bg1"/>
      </p:bgRef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9581321" y="4568478"/>
            <a:ext cx="943049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6595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hasCustomPrompt="1"/>
          </p:nvPr>
        </p:nvSpPr>
        <p:spPr>
          <a:xfrm>
            <a:off x="3079393" y="1378424"/>
            <a:ext cx="13946902" cy="267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 hasCustomPrompt="1"/>
          </p:nvPr>
        </p:nvSpPr>
        <p:spPr>
          <a:xfrm>
            <a:off x="4375496" y="5287072"/>
            <a:ext cx="11354697" cy="29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73150" rIns="146300" bIns="7315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Presenter Names</a:t>
            </a:r>
          </a:p>
          <a:p>
            <a:r>
              <a:rPr lang="en-US" dirty="0"/>
              <a:t>Click to Add Presentation Date </a:t>
            </a:r>
          </a:p>
          <a:p>
            <a:r>
              <a:rPr lang="en-US" dirty="0"/>
              <a:t>Click to Add Other Presentation Information</a:t>
            </a:r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A7B17"/>
          </p15:clr>
        </p15:guide>
        <p15:guide id="2" pos="6333" userDrawn="1">
          <p15:clr>
            <a:srgbClr val="FA7B17"/>
          </p15:clr>
        </p15:guide>
        <p15:guide id="3" pos="6553" userDrawn="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4B2A116-E27E-46D1-87A7-2EE3A8D2490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43993" y="788121"/>
            <a:ext cx="13087934" cy="1204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Add Slide Title Here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D6EE3-8E21-4A19-821E-B760382EB5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993" y="2763449"/>
            <a:ext cx="17357725" cy="739775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6F512D99-96C6-4684-8291-7D5D9A765E41}"/>
              </a:ext>
            </a:extLst>
          </p:cNvPr>
          <p:cNvSpPr/>
          <p:nvPr userDrawn="1"/>
        </p:nvSpPr>
        <p:spPr>
          <a:xfrm>
            <a:off x="1243993" y="2425779"/>
            <a:ext cx="943049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6595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4642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userDrawn="1">
  <p:cSld name="End Slide">
    <p:bg>
      <p:bgRef idx="1001">
        <a:schemeClr val="bg1"/>
      </p:bgRef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 hasCustomPrompt="1"/>
          </p:nvPr>
        </p:nvSpPr>
        <p:spPr>
          <a:xfrm>
            <a:off x="1382309" y="685800"/>
            <a:ext cx="12622569" cy="114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  <a:latin typeface="Proxima Nova" panose="02000506030000020004" pitchFamily="50" charset="0"/>
                <a:ea typeface="Proxima Nova" panose="02000506030000020004" pitchFamily="50" charset="0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Section Title</a:t>
            </a:r>
            <a:endParaRPr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F29CCE-0802-4BCE-BA4A-BB1A3A8B7A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2309" y="2762251"/>
            <a:ext cx="5837357" cy="63604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D012DB0-640D-45F2-B9DE-50D3166546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21" y="2762250"/>
            <a:ext cx="5837357" cy="636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Google Shape;21;p4">
            <a:extLst>
              <a:ext uri="{FF2B5EF4-FFF2-40B4-BE49-F238E27FC236}">
                <a16:creationId xmlns:a16="http://schemas.microsoft.com/office/drawing/2014/main" id="{21FD3886-F9E4-4FC3-9B75-2205674A1EEB}"/>
              </a:ext>
            </a:extLst>
          </p:cNvPr>
          <p:cNvSpPr/>
          <p:nvPr userDrawn="1"/>
        </p:nvSpPr>
        <p:spPr>
          <a:xfrm>
            <a:off x="1382309" y="2308637"/>
            <a:ext cx="943049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7620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B03D78-56CA-4294-B0EE-F81A5D6B5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2713" y="3711576"/>
            <a:ext cx="5837237" cy="303042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97918B-B273-48D5-9F5E-284887FCE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641" y="3711575"/>
            <a:ext cx="5837237" cy="303042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CFCE-0DE2-447F-ADB2-BDDE04D9E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712" y="3043457"/>
            <a:ext cx="17340262" cy="1119110"/>
          </a:xfrm>
          <a:prstGeom prst="rect">
            <a:avLst/>
          </a:prstGeom>
        </p:spPr>
        <p:txBody>
          <a:bodyPr/>
          <a:lstStyle>
            <a:lvl1pPr algn="ctr">
              <a:defRPr sz="7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Google Shape;30;p5">
            <a:extLst>
              <a:ext uri="{FF2B5EF4-FFF2-40B4-BE49-F238E27FC236}">
                <a16:creationId xmlns:a16="http://schemas.microsoft.com/office/drawing/2014/main" id="{72617E79-CD60-425A-A44E-C6B220508F0A}"/>
              </a:ext>
            </a:extLst>
          </p:cNvPr>
          <p:cNvSpPr/>
          <p:nvPr userDrawn="1"/>
        </p:nvSpPr>
        <p:spPr>
          <a:xfrm>
            <a:off x="9581319" y="5128037"/>
            <a:ext cx="943049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6595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704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5A446-D875-4496-B86E-7306346D6575}"/>
              </a:ext>
            </a:extLst>
          </p:cNvPr>
          <p:cNvSpPr/>
          <p:nvPr/>
        </p:nvSpPr>
        <p:spPr>
          <a:xfrm>
            <a:off x="0" y="10464800"/>
            <a:ext cx="20105688" cy="844550"/>
          </a:xfrm>
          <a:prstGeom prst="rect">
            <a:avLst/>
          </a:prstGeom>
          <a:solidFill>
            <a:srgbClr val="152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5244A"/>
              </a:solidFill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BAC3917-A291-43F0-B61D-0ECE728D31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85459" y="10560201"/>
            <a:ext cx="3534770" cy="67095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3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iaaz.org/the-noggin/" TargetMode="External"/><Relationship Id="rId3" Type="http://schemas.openxmlformats.org/officeDocument/2006/relationships/hyperlink" Target="https://headspineaz.org/" TargetMode="External"/><Relationship Id="rId7" Type="http://schemas.openxmlformats.org/officeDocument/2006/relationships/hyperlink" Target="https://goyff.az.gov/sites/default/files/meeting-documents/materials/az_tbi_stats_d4.pdf" TargetMode="External"/><Relationship Id="rId2" Type="http://schemas.openxmlformats.org/officeDocument/2006/relationships/hyperlink" Target="https://www.air.org/project/traumatic-brain-injury-resource-bundle-american-india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aaz.org/get-help/" TargetMode="External"/><Relationship Id="rId5" Type="http://schemas.openxmlformats.org/officeDocument/2006/relationships/hyperlink" Target="https://biaaz.org/opioid-sud/" TargetMode="External"/><Relationship Id="rId10" Type="http://schemas.openxmlformats.org/officeDocument/2006/relationships/hyperlink" Target="https://www.azed.gov/specialeducation/tbi" TargetMode="External"/><Relationship Id="rId4" Type="http://schemas.openxmlformats.org/officeDocument/2006/relationships/hyperlink" Target="https://biaaz.org/covid-and-the-brain/" TargetMode="External"/><Relationship Id="rId9" Type="http://schemas.openxmlformats.org/officeDocument/2006/relationships/hyperlink" Target="https://www.brainandspinalcord.org/support-groups-brain-injury-arizon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https://mcusercontent.com/d16e822c1361fc2ba953a9e02/images/cff70189-7b81-57e7-2db6-cd4cd4bc375f.jp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tcaonline.com/wp-content/uploads/2020/02/ITCA_AZ_TBI_Fact-Sheet_draft_1.1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3FEC-4107-486D-8987-BC752741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371" y="1170699"/>
            <a:ext cx="17005816" cy="314883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Concussion and Traumatic Brain Injury Among Native Americans in Arizona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5C44B-D38F-44B1-9DAC-5E8F6C392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6498" y="5045836"/>
            <a:ext cx="14432692" cy="3148836"/>
          </a:xfrm>
        </p:spPr>
        <p:txBody>
          <a:bodyPr/>
          <a:lstStyle/>
          <a:p>
            <a:r>
              <a:rPr lang="en-US" dirty="0"/>
              <a:t>Joshua </a:t>
            </a:r>
            <a:r>
              <a:rPr lang="en-US" dirty="0" err="1"/>
              <a:t>Drywater</a:t>
            </a:r>
            <a:endParaRPr lang="en-US" dirty="0"/>
          </a:p>
          <a:p>
            <a:r>
              <a:rPr lang="en-US" dirty="0"/>
              <a:t>Austin Duncan, PhD</a:t>
            </a:r>
          </a:p>
          <a:p>
            <a:r>
              <a:rPr lang="en-US" dirty="0"/>
              <a:t>Sonoran Center for Excellence in Disabilities</a:t>
            </a:r>
          </a:p>
          <a:p>
            <a:r>
              <a:rPr lang="en-US" dirty="0"/>
              <a:t>University of Arizona</a:t>
            </a:r>
          </a:p>
          <a:p>
            <a:endParaRPr lang="en-US" sz="3200" dirty="0"/>
          </a:p>
          <a:p>
            <a:r>
              <a:rPr lang="en-US" dirty="0"/>
              <a:t>Panelists: </a:t>
            </a:r>
            <a:r>
              <a:rPr lang="en-US" dirty="0" err="1"/>
              <a:t>Nekesia</a:t>
            </a:r>
            <a:r>
              <a:rPr lang="en-US" dirty="0"/>
              <a:t> </a:t>
            </a:r>
            <a:r>
              <a:rPr lang="en-US" dirty="0" err="1"/>
              <a:t>Tulley</a:t>
            </a:r>
            <a:r>
              <a:rPr lang="en-US" dirty="0"/>
              <a:t>, Kenny Dodson, </a:t>
            </a:r>
            <a:r>
              <a:rPr lang="en-US" dirty="0" err="1"/>
              <a:t>Tona</a:t>
            </a:r>
            <a:r>
              <a:rPr lang="en-US" dirty="0"/>
              <a:t> </a:t>
            </a:r>
            <a:r>
              <a:rPr lang="en-US" dirty="0" err="1"/>
              <a:t>TreeTop</a:t>
            </a:r>
            <a:endParaRPr lang="en-US" dirty="0"/>
          </a:p>
          <a:p>
            <a:endParaRPr lang="en-US" sz="3200" dirty="0"/>
          </a:p>
          <a:p>
            <a:r>
              <a:rPr lang="en-US" dirty="0"/>
              <a:t>June 14, 2023</a:t>
            </a:r>
          </a:p>
          <a:p>
            <a:endParaRPr lang="en-US" dirty="0"/>
          </a:p>
        </p:txBody>
      </p:sp>
      <p:pic>
        <p:nvPicPr>
          <p:cNvPr id="5" name="Picture 4" descr="Logo of the Arizona Governor's council on Spinal and Head Injuries, picturing a soaring white bird on a blue 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4" y="9262331"/>
            <a:ext cx="3775288" cy="8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E983-9927-33E0-107C-E5C70EC8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 panose="02000506030000020004" pitchFamily="50" charset="0"/>
                <a:cs typeface="Calibri"/>
                <a:sym typeface="Calibri"/>
              </a:rPr>
              <a:t>Important Resources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9C42F-8347-78A5-5062-8783AD631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3993" y="2476066"/>
            <a:ext cx="18861695" cy="775778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TBI Resource Bundle for American Indians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https://www.air.org/project/traumatic-brain-injury-resource-bundle-american-indians</a:t>
            </a:r>
            <a:endParaRPr lang="en-US" sz="2800" u="sng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Inter-Tribal Council of Arizona report on TBI among American Indians in Arizona, Nevada, and Utah</a:t>
            </a:r>
          </a:p>
          <a:p>
            <a:pPr>
              <a:spcAft>
                <a:spcPts val="2400"/>
              </a:spcAft>
            </a:pP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https://</a:t>
            </a:r>
            <a:r>
              <a:rPr lang="en-US" sz="2800" u="sng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itcaonline.com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/wp-content/uploads/2018/10/TBI-Report_FINAL-v2-10.19.18.pdf</a:t>
            </a:r>
            <a:endParaRPr lang="en-US" sz="2800" dirty="0">
              <a:solidFill>
                <a:schemeClr val="bg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Governor’s Council on Spinal and Head Injuries (Spinal Cord Injury, Childhood Brain Injury, TBI, and Concussion)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400"/>
              </a:spcAft>
            </a:pP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https://headspineaz.org/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Brain Injury Alliance of Arizona (information and resources on all types of brain injuries for survivors &amp; family)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Special focus on COVID-19 &amp; the Brain (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https://biaaz.org/covid-and-the-brain/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Brain Injury &amp; Substance Use Disorder (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https://biaaz.org/opioid-sud/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How to Get Help (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https://biaaz.org/get-help/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TBI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FactSheet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https://goyff.az.gov/sites/default/files/meeting-documents/materials/az_tbi_stats_d4.pdf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         “The Noggin”, a TBI magazine (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https://biaaz.org/the-noggin/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Brain Injury Support Groups in AZ (</a:t>
            </a:r>
            <a:r>
              <a:rPr lang="en-US" sz="2800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</a:t>
            </a:r>
            <a:r>
              <a:rPr lang="en-US" sz="2800" dirty="0" err="1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brainandspinalcord.org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 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400"/>
              </a:spcAft>
            </a:pP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https://www.brainandspinalcord.org/support-groups-brain-injury-arizona/</a:t>
            </a:r>
            <a:endParaRPr lang="en-US" sz="2800" dirty="0">
              <a:solidFill>
                <a:schemeClr val="bg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ADE Traumatic Brain Injury information:  </a:t>
            </a:r>
            <a:r>
              <a:rPr lang="en-US" sz="2800" u="sng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https://www.azed.gov/specialeducation/tbi</a:t>
            </a:r>
            <a:endParaRPr lang="en-US" sz="2800" dirty="0">
              <a:solidFill>
                <a:schemeClr val="bg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3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222A-06E4-4BB5-838B-68AA7478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90" y="991370"/>
            <a:ext cx="5537916" cy="3357342"/>
          </a:xfrm>
        </p:spPr>
        <p:txBody>
          <a:bodyPr/>
          <a:lstStyle/>
          <a:p>
            <a:r>
              <a:rPr lang="en-US" sz="10000" b="1" dirty="0">
                <a:solidFill>
                  <a:srgbClr val="AB0520"/>
                </a:solidFill>
                <a:latin typeface="+mj-lt"/>
              </a:rPr>
              <a:t>Thank 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E1ED0C-2406-5C75-3FD5-52FA4371855A}"/>
              </a:ext>
            </a:extLst>
          </p:cNvPr>
          <p:cNvSpPr/>
          <p:nvPr/>
        </p:nvSpPr>
        <p:spPr>
          <a:xfrm>
            <a:off x="1893195" y="5608780"/>
            <a:ext cx="16885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Join us for this month’s Native Center on Disabilities Webinar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05928" y="356381"/>
            <a:ext cx="77917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We value your feedback!</a:t>
            </a:r>
          </a:p>
        </p:txBody>
      </p:sp>
      <p:pic>
        <p:nvPicPr>
          <p:cNvPr id="1026" name="Picture 2" descr="Native Center for Disabilities, An initiative of the Sonoran Center for Excellence in Disabilities Monthly Webinar Series">
            <a:extLst>
              <a:ext uri="{FF2B5EF4-FFF2-40B4-BE49-F238E27FC236}">
                <a16:creationId xmlns:a16="http://schemas.microsoft.com/office/drawing/2014/main" id="{BDFD53B4-0E10-3EB8-B96E-2BC6F099BE8E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5" y="7140527"/>
            <a:ext cx="6627259" cy="212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C3F26-B090-6F5C-3845-06196535BF72}"/>
              </a:ext>
            </a:extLst>
          </p:cNvPr>
          <p:cNvSpPr txBox="1"/>
          <p:nvPr/>
        </p:nvSpPr>
        <p:spPr>
          <a:xfrm>
            <a:off x="6780041" y="6680064"/>
            <a:ext cx="12702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Journey of Brain Injury from Indigenous &amp;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Rural Perspective</a:t>
            </a:r>
          </a:p>
          <a:p>
            <a:pPr marL="4572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Friday, June 30, 2023, 11:00am MST/PDT</a:t>
            </a:r>
          </a:p>
          <a:p>
            <a:pPr marL="4572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Maria Martinez and Regina Sisneros, Colorado</a:t>
            </a:r>
          </a:p>
          <a:p>
            <a:pPr marL="4572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Resources and Practical lessons covered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EFBC554-E23A-A576-24A3-93D55D50E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903" y="1218155"/>
            <a:ext cx="4239703" cy="42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DE310-09C0-4C33-9AF5-FF27E78A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 panose="02000506030000020004" pitchFamily="50" charset="0"/>
                <a:cs typeface="Calibri"/>
                <a:sym typeface="Calibri"/>
              </a:rPr>
              <a:t>Introduction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3374E-2242-4298-8671-DF9133F3D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3993" y="2763449"/>
            <a:ext cx="18861695" cy="7397750"/>
          </a:xfrm>
        </p:spPr>
        <p:txBody>
          <a:bodyPr lIns="91440" tIns="45720" rIns="91440" bIns="45720" anchor="t"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Concussion and Traumatic Brain Injury (TBI) = Head/Brain Injury</a:t>
            </a:r>
          </a:p>
          <a:p>
            <a:pPr lvl="1"/>
            <a:r>
              <a:rPr lang="en-US" sz="2800" dirty="0"/>
              <a:t>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Outline:</a:t>
            </a:r>
          </a:p>
          <a:p>
            <a:pPr marL="1371600" lvl="3" indent="-64008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Incidence among Native Americans in Arizona</a:t>
            </a:r>
          </a:p>
          <a:p>
            <a:pPr marL="1371600" lvl="3" indent="-64008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Life “with TBI” is primarily a social (not medical) issue</a:t>
            </a:r>
          </a:p>
          <a:p>
            <a:pPr marL="1371600" lvl="3" indent="-64008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Survivors and Family Panel</a:t>
            </a:r>
          </a:p>
          <a:p>
            <a:pPr marL="1371600" lvl="3" indent="-64008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Q&amp;A and Audience Discussion</a:t>
            </a:r>
          </a:p>
        </p:txBody>
      </p:sp>
    </p:spTree>
    <p:extLst>
      <p:ext uri="{BB962C8B-B14F-4D97-AF65-F5344CB8AC3E}">
        <p14:creationId xmlns:p14="http://schemas.microsoft.com/office/powerpoint/2010/main" val="272285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CD8F-0E10-441F-89D6-699BB4FC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 panose="02000506030000020004" pitchFamily="50" charset="0"/>
                <a:cs typeface="Calibri"/>
                <a:sym typeface="Calibri"/>
              </a:rPr>
              <a:t>Self-disclosures</a:t>
            </a:r>
            <a:endParaRPr lang="en-US" dirty="0"/>
          </a:p>
        </p:txBody>
      </p:sp>
      <p:pic>
        <p:nvPicPr>
          <p:cNvPr id="7" name="Picture 6" descr="The presenter and his father (supporting him from behind) standing in front of an overlook at a park.  The buildings of Downtown Seattle, including the Space Needle, and Mt. Rainier are in the background. ">
            <a:extLst>
              <a:ext uri="{FF2B5EF4-FFF2-40B4-BE49-F238E27FC236}">
                <a16:creationId xmlns:a16="http://schemas.microsoft.com/office/drawing/2014/main" id="{0A7FDE89-BC04-352A-B85E-0004BFD2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92" y="3243255"/>
            <a:ext cx="7539486" cy="5654615"/>
          </a:xfrm>
          <a:prstGeom prst="rect">
            <a:avLst/>
          </a:prstGeom>
        </p:spPr>
      </p:pic>
      <p:pic>
        <p:nvPicPr>
          <p:cNvPr id="4" name="Picture 2" descr="Two military service men standing shoulder to shoulder wearing army fatigues and with military equipment. Tanks and military facilities are behind them.">
            <a:extLst>
              <a:ext uri="{FF2B5EF4-FFF2-40B4-BE49-F238E27FC236}">
                <a16:creationId xmlns:a16="http://schemas.microsoft.com/office/drawing/2014/main" id="{B86A33D1-F1B7-96AE-88BD-0A93D771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844" y="3243254"/>
            <a:ext cx="7539486" cy="56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6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DE310-09C0-4C33-9AF5-FF27E78A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 panose="02000506030000020004" pitchFamily="50" charset="0"/>
                <a:cs typeface="Calibri"/>
                <a:sym typeface="Calibri"/>
              </a:rPr>
              <a:t>Concussion and TBI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3374E-2242-4298-8671-DF9133F3D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3993" y="2763449"/>
            <a:ext cx="18861695" cy="7397750"/>
          </a:xfrm>
        </p:spPr>
        <p:txBody>
          <a:bodyPr lIns="91440" tIns="45720" rIns="91440" bIns="4572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Definition: Disruption in the normal function of the brain caused by a bump, blow, or jolt to the head, or a penetrating head injury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Over 2 million in the U.S. 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every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year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Numerous causes (falls, assaults, struck by/against, traffic accidents, etc.)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Severities of injury varies (Concussion, moderate, severe)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Sequelae (consequences of injury) vary between survivors and over time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Calibri"/>
              <a:buChar char="●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Native Americans have the highest recorded incidence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520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	(Source: CDC)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C234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11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1A2B-51DF-4948-BA32-6FFB37A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443" y="685800"/>
            <a:ext cx="17735424" cy="1141413"/>
          </a:xfrm>
        </p:spPr>
        <p:txBody>
          <a:bodyPr/>
          <a:lstStyle/>
          <a:p>
            <a:r>
              <a:rPr lang="en-US" dirty="0"/>
              <a:t>Concussion &amp; TBI among Native Americans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1C1E-E05C-4297-8A4C-EDAF41BBBB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308" y="2613396"/>
            <a:ext cx="7575705" cy="636042"/>
          </a:xfrm>
        </p:spPr>
        <p:txBody>
          <a:bodyPr/>
          <a:lstStyle/>
          <a:p>
            <a:r>
              <a:rPr lang="en-US" b="1" dirty="0"/>
              <a:t>We don’t know the true incidence, but we have some statistics</a:t>
            </a:r>
          </a:p>
          <a:p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851D5-A08A-482A-9951-3D1BEE15E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2428" y="4020482"/>
            <a:ext cx="7422905" cy="602476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Natives Americans have the highest rates of hospitalization and death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189.6 hospitalizations and 43.7 deaths per 100,000 in AZ in 2020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Top Causes: Falls, Assault, Accident</a:t>
            </a:r>
          </a:p>
          <a:p>
            <a:r>
              <a:rPr lang="en-US" sz="3600" dirty="0"/>
              <a:t>Native American survivors risk poor outcomes due to disparities: health, poverty, violence, systemic racism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	(Sources: NIH, ITCA)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400" dirty="0"/>
          </a:p>
        </p:txBody>
      </p:sp>
      <p:pic>
        <p:nvPicPr>
          <p:cNvPr id="11" name="Picture 10" descr="Graphic showing the representative hospitalization rates per 100,000 Arizona Residents by Race and Ethnicity in Arizona in 2020 (2018 data)">
            <a:extLst>
              <a:ext uri="{FF2B5EF4-FFF2-40B4-BE49-F238E27FC236}">
                <a16:creationId xmlns:a16="http://schemas.microsoft.com/office/drawing/2014/main" id="{AE6313A4-9D03-D502-E234-8C7F6C53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021" y="2051845"/>
            <a:ext cx="7575705" cy="4310592"/>
          </a:xfrm>
          <a:prstGeom prst="rect">
            <a:avLst/>
          </a:prstGeom>
        </p:spPr>
      </p:pic>
      <p:pic>
        <p:nvPicPr>
          <p:cNvPr id="12" name="Picture 11" descr="Graphic showing the Age-adjusted TBI Morality rates per 100,000 Arizona Residents by Race and Ethnicity in Arizona in 2020 (2018 data)">
            <a:extLst>
              <a:ext uri="{FF2B5EF4-FFF2-40B4-BE49-F238E27FC236}">
                <a16:creationId xmlns:a16="http://schemas.microsoft.com/office/drawing/2014/main" id="{FE86A1CB-88AF-38BB-97BF-1425480D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021" y="6074570"/>
            <a:ext cx="7767046" cy="4555995"/>
          </a:xfrm>
          <a:prstGeom prst="rect">
            <a:avLst/>
          </a:prstGeom>
        </p:spPr>
      </p:pic>
      <p:sp>
        <p:nvSpPr>
          <p:cNvPr id="13" name="Oval 12" descr="Red circle around the hospitalization and death rates per 100,000 American Indian and Alaska Native residents of Arizona in 2020">
            <a:extLst>
              <a:ext uri="{FF2B5EF4-FFF2-40B4-BE49-F238E27FC236}">
                <a16:creationId xmlns:a16="http://schemas.microsoft.com/office/drawing/2014/main" id="{31E4796D-AFEB-990C-F125-8267DBD59A23}"/>
              </a:ext>
            </a:extLst>
          </p:cNvPr>
          <p:cNvSpPr/>
          <p:nvPr/>
        </p:nvSpPr>
        <p:spPr>
          <a:xfrm>
            <a:off x="15938807" y="2487928"/>
            <a:ext cx="1789860" cy="8403429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0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1A2B-51DF-4948-BA32-6FFB37A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80" y="685800"/>
            <a:ext cx="19317343" cy="1141413"/>
          </a:xfrm>
        </p:spPr>
        <p:txBody>
          <a:bodyPr/>
          <a:lstStyle/>
          <a:p>
            <a:r>
              <a:rPr lang="en-US" dirty="0">
                <a:latin typeface="Proxima Nova"/>
              </a:rPr>
              <a:t>Concussion and TBI after Medical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1C1E-E05C-4297-8A4C-EDAF41BBBB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Sequelae vary by survivor</a:t>
            </a:r>
          </a:p>
          <a:p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1193A-EEA1-4694-B736-0B8BE7D70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41020" y="2768423"/>
            <a:ext cx="5837357" cy="636043"/>
          </a:xfrm>
        </p:spPr>
        <p:txBody>
          <a:bodyPr/>
          <a:lstStyle/>
          <a:p>
            <a:r>
              <a:rPr lang="en-US" sz="4000" b="1" dirty="0"/>
              <a:t>Context matters</a:t>
            </a:r>
          </a:p>
          <a:p>
            <a:endParaRPr lang="en-US" sz="4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851D5-A08A-482A-9951-3D1BEE15E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2309" y="3986531"/>
            <a:ext cx="6407556" cy="30304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There is </a:t>
            </a:r>
            <a:r>
              <a:rPr lang="en-US" sz="3600" i="1" dirty="0"/>
              <a:t>NO</a:t>
            </a:r>
            <a:r>
              <a:rPr lang="en-US" sz="3600" dirty="0"/>
              <a:t> universal sequela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Sequelae improve and regress throughout survivors’ lives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Survivors’ experiences change throughout the day/week/year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B502C7-9BBA-4744-9040-8233AA86F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41020" y="3980645"/>
            <a:ext cx="6407556" cy="30304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Environmental (climate, physical accommodations, sensory, etc.)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Social (interaction, social support and accommodations, tolerance/misunderstanding)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1081FAD-F5DB-67E4-E8BE-82D117C4DF2B}"/>
              </a:ext>
            </a:extLst>
          </p:cNvPr>
          <p:cNvSpPr txBox="1">
            <a:spLocks/>
          </p:cNvSpPr>
          <p:nvPr/>
        </p:nvSpPr>
        <p:spPr>
          <a:xfrm>
            <a:off x="1382429" y="8198441"/>
            <a:ext cx="13793094" cy="17054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Take-home: </a:t>
            </a:r>
            <a:r>
              <a:rPr lang="en-US" sz="4000" b="1" u="sng" dirty="0"/>
              <a:t>Survivors may not have anything in common</a:t>
            </a:r>
          </a:p>
          <a:p>
            <a:r>
              <a:rPr lang="en-US" sz="4000" i="1" dirty="0"/>
              <a:t>	So how can we help them?</a:t>
            </a:r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417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DABD-0D27-47C6-8FFE-1EFACBBF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992" y="788121"/>
            <a:ext cx="14961207" cy="1204329"/>
          </a:xfrm>
        </p:spPr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/>
                <a:cs typeface="Calibri"/>
                <a:sym typeface="Calibri"/>
              </a:rPr>
              <a:t>Social Life and Concussion/TBI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31637-B613-49DB-B724-B3792617B5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43993" y="3076729"/>
            <a:ext cx="18703474" cy="5152871"/>
          </a:xfrm>
          <a:prstGeom prst="rect">
            <a:avLst/>
          </a:prstGeom>
        </p:spPr>
        <p:txBody>
          <a:bodyPr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</a:rPr>
              <a:t>Sequelae</a:t>
            </a:r>
            <a:r>
              <a:rPr lang="en-US" sz="4400" i="1" dirty="0">
                <a:latin typeface="+mj-lt"/>
              </a:rPr>
              <a:t> </a:t>
            </a:r>
            <a:r>
              <a:rPr lang="en-US" sz="4400" dirty="0">
                <a:latin typeface="+mj-lt"/>
              </a:rPr>
              <a:t>appear in some contexts/interactions/times </a:t>
            </a:r>
            <a:r>
              <a:rPr lang="en-US" sz="4400" i="1" dirty="0">
                <a:latin typeface="+mj-lt"/>
              </a:rPr>
              <a:t>but not others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  <a:cs typeface="Calibri"/>
              </a:rPr>
              <a:t>Survivors often have trouble (re)building their social lives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  <a:cs typeface="Calibri"/>
              </a:rPr>
              <a:t>Misunderstandings are frequent…</a:t>
            </a:r>
            <a:endParaRPr lang="en-US" sz="5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cs typeface="Calibri"/>
                <a:sym typeface="Wingdings" pitchFamily="2" charset="2"/>
              </a:rPr>
              <a:t>	</a:t>
            </a:r>
            <a:r>
              <a:rPr lang="en-US" sz="4400" dirty="0">
                <a:latin typeface="+mj-lt"/>
                <a:cs typeface="Calibri"/>
                <a:sym typeface="Wingdings" pitchFamily="2" charset="2"/>
              </a:rPr>
              <a:t></a:t>
            </a:r>
            <a:r>
              <a:rPr lang="en-US" sz="3600" dirty="0">
                <a:latin typeface="+mj-lt"/>
                <a:cs typeface="Calibri"/>
              </a:rPr>
              <a:t>leading to stigmatization…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  <a:cs typeface="Calibri"/>
                <a:sym typeface="Wingdings" pitchFamily="2" charset="2"/>
              </a:rPr>
              <a:t>	which </a:t>
            </a:r>
            <a:r>
              <a:rPr lang="en-US" sz="3600" dirty="0">
                <a:latin typeface="+mj-lt"/>
                <a:cs typeface="Calibri"/>
              </a:rPr>
              <a:t>interacts with other factors (gender, age, class, etc.)…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  <a:cs typeface="Calibri"/>
                <a:sym typeface="Wingdings" pitchFamily="2" charset="2"/>
              </a:rPr>
              <a:t>	which d</a:t>
            </a:r>
            <a:r>
              <a:rPr lang="en-US" sz="3600" dirty="0">
                <a:latin typeface="+mj-lt"/>
                <a:cs typeface="Calibri"/>
              </a:rPr>
              <a:t>rives survivors into social isolation, poverty, homelessness, even suicide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  <a:cs typeface="Calibri"/>
              </a:rPr>
              <a:t>Families and Communities can mitigate these harmful outcomes</a:t>
            </a:r>
            <a:endParaRPr lang="en-US" sz="3600" kern="1200" dirty="0">
              <a:solidFill>
                <a:prstClr val="black"/>
              </a:solidFill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70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1A2B-51DF-4948-BA32-6FFB37A9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 &amp; Family Panel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851D5-A08A-482A-9951-3D1BEE15E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494" y="8346218"/>
            <a:ext cx="5837237" cy="82889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/>
              <a:t>Nekesia</a:t>
            </a:r>
            <a:r>
              <a:rPr lang="en-US" sz="4000" dirty="0"/>
              <a:t> </a:t>
            </a:r>
            <a:r>
              <a:rPr lang="en-US" sz="4000" dirty="0" err="1"/>
              <a:t>Tulley</a:t>
            </a: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AF851D5-A08A-482A-9951-3D1BEE15E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04338" y="8397188"/>
            <a:ext cx="3243649" cy="89623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Kenny Dodson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AF851D5-A08A-482A-9951-3D1BEE15E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53715" y="8387355"/>
            <a:ext cx="5837237" cy="8387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/>
              <a:t>Tona</a:t>
            </a:r>
            <a:r>
              <a:rPr lang="en-US" sz="4000" dirty="0"/>
              <a:t> </a:t>
            </a:r>
            <a:r>
              <a:rPr lang="en-US" sz="4000" dirty="0" err="1"/>
              <a:t>TreeTop</a:t>
            </a:r>
            <a:endParaRPr lang="en-US" sz="4000" dirty="0"/>
          </a:p>
        </p:txBody>
      </p:sp>
      <p:pic>
        <p:nvPicPr>
          <p:cNvPr id="3" name="Picture 2" descr="Headshot of Tona TreeTop, a smiling Native American woman with long black hear, glasses, blue and white earrings, and a red shirt.">
            <a:extLst>
              <a:ext uri="{FF2B5EF4-FFF2-40B4-BE49-F238E27FC236}">
                <a16:creationId xmlns:a16="http://schemas.microsoft.com/office/drawing/2014/main" id="{4436ED3B-3A4E-2B3D-0223-C6BDBEB2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069" y="2921995"/>
            <a:ext cx="3456439" cy="4924834"/>
          </a:xfrm>
          <a:prstGeom prst="rect">
            <a:avLst/>
          </a:prstGeom>
        </p:spPr>
      </p:pic>
      <p:pic>
        <p:nvPicPr>
          <p:cNvPr id="4" name="Picture 3" descr="A headshot of Kenny Dodson, a Native American man with black hair and glasses, wearing a dark red shit">
            <a:extLst>
              <a:ext uri="{FF2B5EF4-FFF2-40B4-BE49-F238E27FC236}">
                <a16:creationId xmlns:a16="http://schemas.microsoft.com/office/drawing/2014/main" id="{3B28D3BF-D976-12D0-E779-8C23AA8B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183" y="2921995"/>
            <a:ext cx="3701000" cy="4934666"/>
          </a:xfrm>
          <a:prstGeom prst="rect">
            <a:avLst/>
          </a:prstGeom>
        </p:spPr>
      </p:pic>
      <p:pic>
        <p:nvPicPr>
          <p:cNvPr id="6" name="Picture 5" descr="Headshot of Nekesia Tulley, a Native American woman smiling with glasses, wearing a grey shirt, and turquoise earrings">
            <a:extLst>
              <a:ext uri="{FF2B5EF4-FFF2-40B4-BE49-F238E27FC236}">
                <a16:creationId xmlns:a16="http://schemas.microsoft.com/office/drawing/2014/main" id="{67F34CF7-9292-87DA-A018-A1124117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180" y="2912161"/>
            <a:ext cx="3701000" cy="49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1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33E1-2A51-8495-A4D3-5D3848B7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Proxima Nova" panose="02000506030000020004" pitchFamily="50" charset="0"/>
                <a:cs typeface="Calibri"/>
                <a:sym typeface="Calibri"/>
              </a:rPr>
              <a:t>We want to hear from you!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56AB40-C2BD-6572-317F-E1D507222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3993" y="2763449"/>
            <a:ext cx="17697150" cy="7397750"/>
          </a:xfrm>
        </p:spPr>
        <p:txBody>
          <a:bodyPr/>
          <a:lstStyle/>
          <a:p>
            <a:r>
              <a:rPr lang="en-US" sz="4800" dirty="0"/>
              <a:t>1 – What is available to support Concussion/TBI survivors in your communities ?</a:t>
            </a:r>
          </a:p>
          <a:p>
            <a:endParaRPr lang="en-US" sz="4800" dirty="0"/>
          </a:p>
          <a:p>
            <a:r>
              <a:rPr lang="en-US" sz="4800" dirty="0"/>
              <a:t>2 – What more is needed? </a:t>
            </a:r>
          </a:p>
          <a:p>
            <a:endParaRPr lang="en-US" sz="4800" dirty="0"/>
          </a:p>
          <a:p>
            <a:r>
              <a:rPr lang="en-US" sz="4800" dirty="0"/>
              <a:t>The Inter Tribal Council of Arizona’s TBI preventive recommendations (</a:t>
            </a:r>
            <a:r>
              <a:rPr lang="en-US" sz="3200" dirty="0">
                <a:solidFill>
                  <a:schemeClr val="bg2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200" dirty="0" err="1">
                <a:solidFill>
                  <a:schemeClr val="bg2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itcaonline.com</a:t>
            </a:r>
            <a:r>
              <a:rPr lang="en-US" sz="3200" dirty="0">
                <a:solidFill>
                  <a:schemeClr val="bg2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/wp-content/uploads/2020/02/ITCA_AZ_TBI_Fact-Sheet_draft_1.1.pdf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0776327"/>
      </p:ext>
    </p:extLst>
  </p:cSld>
  <p:clrMapOvr>
    <a:masterClrMapping/>
  </p:clrMapOvr>
</p:sld>
</file>

<file path=ppt/theme/theme1.xml><?xml version="1.0" encoding="utf-8"?>
<a:theme xmlns:a="http://schemas.openxmlformats.org/drawingml/2006/main" name="UofA Provost Theme">
  <a:themeElements>
    <a:clrScheme name="Office">
      <a:dk1>
        <a:srgbClr val="000000"/>
      </a:dk1>
      <a:lt1>
        <a:srgbClr val="FFFFFF"/>
      </a:lt1>
      <a:dk2>
        <a:srgbClr val="0C234B"/>
      </a:dk2>
      <a:lt2>
        <a:srgbClr val="AB0520"/>
      </a:lt2>
      <a:accent1>
        <a:srgbClr val="81D3EB"/>
      </a:accent1>
      <a:accent2>
        <a:srgbClr val="378DBD"/>
      </a:accent2>
      <a:accent3>
        <a:srgbClr val="1E5288"/>
      </a:accent3>
      <a:accent4>
        <a:srgbClr val="EF4056"/>
      </a:accent4>
      <a:accent5>
        <a:srgbClr val="8B0015"/>
      </a:accent5>
      <a:accent6>
        <a:srgbClr val="007D84"/>
      </a:accent6>
      <a:hlink>
        <a:srgbClr val="E2E9E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1671</TotalTime>
  <Words>801</Words>
  <Application>Microsoft Macintosh PowerPoint</Application>
  <PresentationFormat>Custom</PresentationFormat>
  <Paragraphs>87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Proxima Nova</vt:lpstr>
      <vt:lpstr>Times New Roman</vt:lpstr>
      <vt:lpstr>UofA Provost Theme</vt:lpstr>
      <vt:lpstr>Concussion and Traumatic Brain Injury Among Native Americans in Arizona</vt:lpstr>
      <vt:lpstr>Introduction</vt:lpstr>
      <vt:lpstr>Self-disclosures</vt:lpstr>
      <vt:lpstr>Concussion and TBI</vt:lpstr>
      <vt:lpstr>Concussion &amp; TBI among Native Americans</vt:lpstr>
      <vt:lpstr>Concussion and TBI after Medical Care</vt:lpstr>
      <vt:lpstr>Social Life and Concussion/TBI</vt:lpstr>
      <vt:lpstr>Survivor &amp; Family Panel</vt:lpstr>
      <vt:lpstr>We want to hear from you!</vt:lpstr>
      <vt:lpstr>Important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Presentation Title</dc:title>
  <dc:creator>Jeffrey Javier</dc:creator>
  <cp:lastModifiedBy>Duncan, Austin Wiley - (awdunc)</cp:lastModifiedBy>
  <cp:revision>157</cp:revision>
  <dcterms:modified xsi:type="dcterms:W3CDTF">2023-06-14T22:47:21Z</dcterms:modified>
</cp:coreProperties>
</file>